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B9B488-784A-4AB4-9E71-3B048FC4D24F}">
  <a:tblStyle styleId="{1AB9B488-784A-4AB4-9E71-3B048FC4D2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8475" cy="4651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338" y="0"/>
            <a:ext cx="3038475" cy="46513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675" y="4416425"/>
            <a:ext cx="5607050" cy="41830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3038475" cy="4651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338" y="8829675"/>
            <a:ext cx="3038475" cy="4651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986e2d455_0_172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70" name="Google Shape;70;g8986e2d455_0_1727: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was really excited to be invited to this keynote. Highlight what I think are very important policy tools that will help you in your gov’t work.</a:t>
            </a:r>
            <a:endParaRPr/>
          </a:p>
        </p:txBody>
      </p:sp>
      <p:sp>
        <p:nvSpPr>
          <p:cNvPr id="71" name="Google Shape;71;g8986e2d455_0_1727: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400e37856_0_1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400e37856_0_14: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d400e37856_0_14: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400e37856_0_7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400e37856_0_71: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d400e37856_0_71: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400e37856_1_5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400e37856_1_59: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d400e37856_1_59: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400e37856_1_19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400e37856_1_199: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d400e37856_1_199: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400e37856_0_12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400e37856_0_121: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d400e37856_0_121: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400e37856_0_9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400e37856_0_93: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d400e37856_0_93: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400e37856_1_1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400e37856_1_13: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d400e37856_1_13: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400e37856_1_2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400e37856_1_27: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d400e37856_1_27: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400e37856_1_3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400e37856_1_39: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d400e37856_1_39: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400e37856_0_9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400e37856_0_98: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d400e37856_0_98: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400e37856_1_23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79" name="Google Shape;79;gd400e37856_1_233: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d400e37856_1_233: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400e37856_1_5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400e37856_1_53: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d400e37856_1_53: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400e37856_0_13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d400e37856_0_130: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d400e37856_0_130: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648311dc3_1_38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648311dc3_1_380: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0" name="Google Shape;300;gd648311dc3_1_380: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400e37856_1_22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400e37856_1_220: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d400e37856_1_220: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400e37856_1_25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400e37856_1_259: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d400e37856_1_259: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400e37856_1_20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400e37856_1_205: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d400e37856_1_205: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400e37856_1_40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400e37856_1_408: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d400e37856_1_408: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400e37856_1_42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d400e37856_1_424:notes"/>
          <p:cNvSpPr txBox="1"/>
          <p:nvPr>
            <p:ph idx="1" type="body"/>
          </p:nvPr>
        </p:nvSpPr>
        <p:spPr>
          <a:xfrm>
            <a:off x="701675" y="4416425"/>
            <a:ext cx="56070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Something about being chosen (selectivity), scarcity etc</a:t>
            </a:r>
            <a:endParaRPr/>
          </a:p>
        </p:txBody>
      </p:sp>
      <p:sp>
        <p:nvSpPr>
          <p:cNvPr id="365" name="Google Shape;365;gd400e37856_1_424:notes"/>
          <p:cNvSpPr txBox="1"/>
          <p:nvPr>
            <p:ph idx="12" type="sldNum"/>
          </p:nvPr>
        </p:nvSpPr>
        <p:spPr>
          <a:xfrm>
            <a:off x="3970338" y="8829675"/>
            <a:ext cx="30384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400e37856_1_52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d400e37856_1_520:notes"/>
          <p:cNvSpPr txBox="1"/>
          <p:nvPr>
            <p:ph idx="1" type="body"/>
          </p:nvPr>
        </p:nvSpPr>
        <p:spPr>
          <a:xfrm>
            <a:off x="701675" y="4416425"/>
            <a:ext cx="56070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this also leads to the </a:t>
            </a:r>
            <a:endParaRPr/>
          </a:p>
        </p:txBody>
      </p:sp>
      <p:sp>
        <p:nvSpPr>
          <p:cNvPr id="376" name="Google Shape;376;gd400e37856_1_520:notes"/>
          <p:cNvSpPr txBox="1"/>
          <p:nvPr>
            <p:ph idx="12" type="sldNum"/>
          </p:nvPr>
        </p:nvSpPr>
        <p:spPr>
          <a:xfrm>
            <a:off x="3970338" y="8829675"/>
            <a:ext cx="30384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400e37856_1_68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400e37856_1_687: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d400e37856_1_687: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400e37856_1_26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87" name="Google Shape;87;gd400e37856_1_269: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d400e37856_1_269: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648311dc3_1_43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648311dc3_1_432: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d648311dc3_1_432: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648311dc3_1_8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648311dc3_1_81: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d648311dc3_1_81: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648311dc3_1_44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648311dc3_1_443: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d648311dc3_1_443: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6b29087d6_2_5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6b29087d6_2_55: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86b29087d6_2_55: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400e37856_1_34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99" name="Google Shape;99;gd400e37856_1_348: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d400e37856_1_348: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400e37856_1_36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400e37856_1_364: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d400e37856_1_364: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400e37856_1_24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400e37856_1_247: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d400e37856_1_247: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400e37856_0_2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400e37856_0_27: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d400e37856_0_27: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400e37856_0_2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400e37856_0_23: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d400e37856_0_23: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400e37856_0_3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400e37856_0_39:notes"/>
          <p:cNvSpPr txBox="1"/>
          <p:nvPr>
            <p:ph idx="1" type="body"/>
          </p:nvPr>
        </p:nvSpPr>
        <p:spPr>
          <a:xfrm>
            <a:off x="701675" y="4416425"/>
            <a:ext cx="5607000" cy="418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d400e37856_0_39:notes"/>
          <p:cNvSpPr txBox="1"/>
          <p:nvPr>
            <p:ph idx="12" type="sldNum"/>
          </p:nvPr>
        </p:nvSpPr>
        <p:spPr>
          <a:xfrm>
            <a:off x="3970338" y="8829675"/>
            <a:ext cx="30384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4400"/>
              <a:buFont typeface="Calibri"/>
              <a:buNone/>
              <a:defRPr b="0" i="0" sz="4400" u="none" cap="none" strike="noStrike">
                <a:latin typeface="Calibri"/>
                <a:ea typeface="Calibri"/>
                <a:cs typeface="Calibri"/>
                <a:sym typeface="Calibri"/>
              </a:defRPr>
            </a:lvl1pPr>
            <a:lvl2pPr lvl="1"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9pPr>
          </a:lstStyle>
          <a:p/>
        </p:txBody>
      </p:sp>
      <p:sp>
        <p:nvSpPr>
          <p:cNvPr id="15" name="Google Shape;15;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6" name="Google Shape;16;p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11"/>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5600"/>
              <a:buFont typeface="Arial"/>
              <a:buNone/>
              <a:defRPr b="1" i="0" sz="5600" u="none" cap="none" strike="noStrike">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p11"/>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880"/>
              </a:spcBef>
              <a:spcAft>
                <a:spcPts val="0"/>
              </a:spcAft>
              <a:buClr>
                <a:srgbClr val="888888"/>
              </a:buClr>
              <a:buSzPts val="4400"/>
              <a:buNone/>
              <a:defRPr i="0" sz="4400" u="none" cap="none" strike="noStrike">
                <a:solidFill>
                  <a:srgbClr val="888888"/>
                </a:solidFill>
              </a:defRPr>
            </a:lvl1pPr>
            <a:lvl2pPr indent="-228600" lvl="1" marL="914400" marR="0" rtl="0" algn="l">
              <a:lnSpc>
                <a:spcPct val="100000"/>
              </a:lnSpc>
              <a:spcBef>
                <a:spcPts val="360"/>
              </a:spcBef>
              <a:spcAft>
                <a:spcPts val="0"/>
              </a:spcAft>
              <a:buClr>
                <a:srgbClr val="888888"/>
              </a:buClr>
              <a:buSzPts val="1800"/>
              <a:buNone/>
              <a:defRPr i="0" sz="1800" u="none" cap="none" strike="noStrike">
                <a:solidFill>
                  <a:srgbClr val="888888"/>
                </a:solidFill>
              </a:defRPr>
            </a:lvl2pPr>
            <a:lvl3pPr indent="-228600" lvl="2" marL="1371600" marR="0" rtl="0" algn="l">
              <a:lnSpc>
                <a:spcPct val="100000"/>
              </a:lnSpc>
              <a:spcBef>
                <a:spcPts val="320"/>
              </a:spcBef>
              <a:spcAft>
                <a:spcPts val="0"/>
              </a:spcAft>
              <a:buClr>
                <a:srgbClr val="888888"/>
              </a:buClr>
              <a:buSzPts val="1600"/>
              <a:buNone/>
              <a:defRPr i="0" sz="1600" u="none" cap="none" strike="noStrike">
                <a:solidFill>
                  <a:srgbClr val="888888"/>
                </a:solidFill>
              </a:defRPr>
            </a:lvl3pPr>
            <a:lvl4pPr indent="-228600" lvl="3" marL="1828800" marR="0" rtl="0" algn="l">
              <a:lnSpc>
                <a:spcPct val="100000"/>
              </a:lnSpc>
              <a:spcBef>
                <a:spcPts val="280"/>
              </a:spcBef>
              <a:spcAft>
                <a:spcPts val="0"/>
              </a:spcAft>
              <a:buClr>
                <a:srgbClr val="888888"/>
              </a:buClr>
              <a:buSzPts val="1400"/>
              <a:buNone/>
              <a:defRPr i="0" sz="1400" u="none" cap="none" strike="noStrike">
                <a:solidFill>
                  <a:srgbClr val="888888"/>
                </a:solidFill>
              </a:defRPr>
            </a:lvl4pPr>
            <a:lvl5pPr indent="-228600" lvl="4" marL="2286000" marR="0" rtl="0" algn="l">
              <a:lnSpc>
                <a:spcPct val="100000"/>
              </a:lnSpc>
              <a:spcBef>
                <a:spcPts val="280"/>
              </a:spcBef>
              <a:spcAft>
                <a:spcPts val="0"/>
              </a:spcAft>
              <a:buClr>
                <a:srgbClr val="888888"/>
              </a:buClr>
              <a:buSzPts val="1400"/>
              <a:buNone/>
              <a:defRPr i="0" sz="1400" u="none" cap="none" strike="noStrike">
                <a:solidFill>
                  <a:srgbClr val="888888"/>
                </a:solidFill>
              </a:defRPr>
            </a:lvl5pPr>
            <a:lvl6pPr indent="-228600" lvl="5" marL="2743200" marR="0" rtl="0" algn="l">
              <a:lnSpc>
                <a:spcPct val="100000"/>
              </a:lnSpc>
              <a:spcBef>
                <a:spcPts val="280"/>
              </a:spcBef>
              <a:spcAft>
                <a:spcPts val="0"/>
              </a:spcAft>
              <a:buClr>
                <a:srgbClr val="888888"/>
              </a:buClr>
              <a:buSzPts val="1400"/>
              <a:buNone/>
              <a:defRPr i="0" sz="1400" u="none" cap="none" strike="noStrike">
                <a:solidFill>
                  <a:srgbClr val="888888"/>
                </a:solidFill>
              </a:defRPr>
            </a:lvl6pPr>
            <a:lvl7pPr indent="-228600" lvl="6" marL="3200400" marR="0" rtl="0" algn="l">
              <a:lnSpc>
                <a:spcPct val="100000"/>
              </a:lnSpc>
              <a:spcBef>
                <a:spcPts val="280"/>
              </a:spcBef>
              <a:spcAft>
                <a:spcPts val="0"/>
              </a:spcAft>
              <a:buClr>
                <a:srgbClr val="888888"/>
              </a:buClr>
              <a:buSzPts val="1400"/>
              <a:buNone/>
              <a:defRPr i="0" sz="1400" u="none" cap="none" strike="noStrike">
                <a:solidFill>
                  <a:srgbClr val="888888"/>
                </a:solidFill>
              </a:defRPr>
            </a:lvl7pPr>
            <a:lvl8pPr indent="-228600" lvl="7" marL="3657600" marR="0" rtl="0" algn="l">
              <a:lnSpc>
                <a:spcPct val="100000"/>
              </a:lnSpc>
              <a:spcBef>
                <a:spcPts val="280"/>
              </a:spcBef>
              <a:spcAft>
                <a:spcPts val="0"/>
              </a:spcAft>
              <a:buClr>
                <a:srgbClr val="888888"/>
              </a:buClr>
              <a:buSzPts val="1400"/>
              <a:buNone/>
              <a:defRPr i="0" sz="1400" u="none" cap="none" strike="noStrike">
                <a:solidFill>
                  <a:srgbClr val="888888"/>
                </a:solidFill>
              </a:defRPr>
            </a:lvl8pPr>
            <a:lvl9pPr indent="-228600" lvl="8" marL="4114800" marR="0" rtl="0" algn="l">
              <a:lnSpc>
                <a:spcPct val="100000"/>
              </a:lnSpc>
              <a:spcBef>
                <a:spcPts val="280"/>
              </a:spcBef>
              <a:spcAft>
                <a:spcPts val="0"/>
              </a:spcAft>
              <a:buClr>
                <a:srgbClr val="888888"/>
              </a:buClr>
              <a:buSzPts val="1400"/>
              <a:buNone/>
              <a:defRPr i="0" sz="1400" u="none" cap="none" strike="noStrike">
                <a:solidFill>
                  <a:srgbClr val="888888"/>
                </a:solidFill>
              </a:defRPr>
            </a:lvl9pPr>
          </a:lstStyle>
          <a:p/>
        </p:txBody>
      </p:sp>
      <p:sp>
        <p:nvSpPr>
          <p:cNvPr id="58" name="Google Shape;58;p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9" name="Google Shape;59;p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 name="Google Shape;60;p1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1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4400"/>
              <a:buFont typeface="Calibri"/>
              <a:buNone/>
              <a:defRPr b="0" i="0" sz="4400" u="none" cap="none" strike="noStrike">
                <a:latin typeface="Calibri"/>
                <a:ea typeface="Calibri"/>
                <a:cs typeface="Calibri"/>
                <a:sym typeface="Calibri"/>
              </a:defRPr>
            </a:lvl1pPr>
            <a:lvl2pPr lvl="1"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9pPr>
          </a:lstStyle>
          <a:p/>
        </p:txBody>
      </p:sp>
      <p:sp>
        <p:nvSpPr>
          <p:cNvPr id="63" name="Google Shape;63;p12"/>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12"/>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7" name="Google Shape;67;p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9" name="Shape 19"/>
        <p:cNvGrpSpPr/>
        <p:nvPr/>
      </p:nvGrpSpPr>
      <p:grpSpPr>
        <a:xfrm>
          <a:off x="0" y="0"/>
          <a:ext cx="0" cy="0"/>
          <a:chOff x="0" y="0"/>
          <a:chExt cx="0" cy="0"/>
        </a:xfrm>
      </p:grpSpPr>
      <p:sp>
        <p:nvSpPr>
          <p:cNvPr id="20" name="Google Shape;20;p3"/>
          <p:cNvSpPr txBox="1"/>
          <p:nvPr>
            <p:ph type="title"/>
          </p:nvPr>
        </p:nvSpPr>
        <p:spPr>
          <a:xfrm>
            <a:off x="609600" y="1"/>
            <a:ext cx="10972800" cy="115008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2800"/>
              <a:buFont typeface="Calibri"/>
              <a:buNone/>
              <a:defRPr b="0" i="0" sz="2800" u="none" cap="none" strike="noStrike">
                <a:latin typeface="Calibri"/>
                <a:ea typeface="Calibri"/>
                <a:cs typeface="Calibri"/>
                <a:sym typeface="Calibri"/>
              </a:defRPr>
            </a:lvl1pPr>
            <a:lvl2pPr lvl="1"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9pPr>
          </a:lstStyle>
          <a:p/>
        </p:txBody>
      </p:sp>
      <p:sp>
        <p:nvSpPr>
          <p:cNvPr id="21" name="Google Shape;21;p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type="tx">
  <p:cSld name="TITLE_AND_BODY">
    <p:spTree>
      <p:nvGrpSpPr>
        <p:cNvPr id="28" name="Shape 28"/>
        <p:cNvGrpSpPr/>
        <p:nvPr/>
      </p:nvGrpSpPr>
      <p:grpSpPr>
        <a:xfrm>
          <a:off x="0" y="0"/>
          <a:ext cx="0" cy="0"/>
          <a:chOff x="0" y="0"/>
          <a:chExt cx="0" cy="0"/>
        </a:xfrm>
      </p:grpSpPr>
      <p:sp>
        <p:nvSpPr>
          <p:cNvPr id="29" name="Google Shape;29;p5"/>
          <p:cNvSpPr txBox="1"/>
          <p:nvPr>
            <p:ph type="title"/>
          </p:nvPr>
        </p:nvSpPr>
        <p:spPr>
          <a:xfrm>
            <a:off x="609600" y="11863"/>
            <a:ext cx="10972800" cy="114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326D89"/>
              </a:buClr>
              <a:buSzPts val="1100"/>
              <a:buFont typeface="Calibri"/>
              <a:buNone/>
              <a:defRPr b="0" i="0" sz="3300" u="none" cap="none" strike="noStrike">
                <a:solidFill>
                  <a:srgbClr val="326D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609600" y="266701"/>
            <a:ext cx="10972800" cy="115008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4400"/>
              <a:buFont typeface="Calibri"/>
              <a:buNone/>
              <a:defRPr b="0" i="0" sz="44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9pPr>
          </a:lstStyle>
          <a:p/>
        </p:txBody>
      </p:sp>
      <p:sp>
        <p:nvSpPr>
          <p:cNvPr id="33" name="Google Shape;33;p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4400"/>
              <a:buFont typeface="Calibri"/>
              <a:buNone/>
              <a:defRPr b="0" i="0" sz="44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0" i="0" sz="1800" u="none" cap="none" strike="noStrike">
                <a:latin typeface="Arial"/>
                <a:ea typeface="Arial"/>
                <a:cs typeface="Arial"/>
                <a:sym typeface="Arial"/>
              </a:defRPr>
            </a:lvl9pPr>
          </a:lstStyle>
          <a:p/>
        </p:txBody>
      </p:sp>
      <p:sp>
        <p:nvSpPr>
          <p:cNvPr id="36" name="Google Shape;36;p7"/>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Char char="•"/>
              <a:defRPr i="0" sz="3200" u="none" cap="none" strike="noStrike">
                <a:solidFill>
                  <a:schemeClr val="dk1"/>
                </a:solidFill>
              </a:defRPr>
            </a:lvl1pPr>
            <a:lvl2pPr indent="-406400" lvl="1" marL="914400" marR="0" rtl="0" algn="l">
              <a:lnSpc>
                <a:spcPct val="100000"/>
              </a:lnSpc>
              <a:spcBef>
                <a:spcPts val="560"/>
              </a:spcBef>
              <a:spcAft>
                <a:spcPts val="0"/>
              </a:spcAft>
              <a:buClr>
                <a:schemeClr val="dk1"/>
              </a:buClr>
              <a:buSzPts val="2800"/>
              <a:buChar char="–"/>
              <a:defRPr i="0" sz="2800" u="none" cap="none" strike="noStrike">
                <a:solidFill>
                  <a:schemeClr val="dk1"/>
                </a:solidFill>
              </a:defRPr>
            </a:lvl2pPr>
            <a:lvl3pPr indent="-381000" lvl="2" marL="1371600" marR="0" rtl="0" algn="l">
              <a:lnSpc>
                <a:spcPct val="100000"/>
              </a:lnSpc>
              <a:spcBef>
                <a:spcPts val="480"/>
              </a:spcBef>
              <a:spcAft>
                <a:spcPts val="0"/>
              </a:spcAft>
              <a:buClr>
                <a:schemeClr val="dk1"/>
              </a:buClr>
              <a:buSzPts val="2400"/>
              <a:buChar char="•"/>
              <a:defRPr i="0" sz="2400" u="none" cap="none" strike="noStrike">
                <a:solidFill>
                  <a:schemeClr val="dk1"/>
                </a:solidFill>
              </a:defRPr>
            </a:lvl3pPr>
            <a:lvl4pPr indent="-355600" lvl="3" marL="1828800" marR="0" rtl="0" algn="l">
              <a:lnSpc>
                <a:spcPct val="100000"/>
              </a:lnSpc>
              <a:spcBef>
                <a:spcPts val="400"/>
              </a:spcBef>
              <a:spcAft>
                <a:spcPts val="0"/>
              </a:spcAft>
              <a:buClr>
                <a:schemeClr val="dk1"/>
              </a:buClr>
              <a:buSzPts val="2000"/>
              <a:buChar char="–"/>
              <a:defRPr i="0" sz="2000" u="none" cap="none" strike="noStrike">
                <a:solidFill>
                  <a:schemeClr val="dk1"/>
                </a:solidFill>
              </a:defRPr>
            </a:lvl4pPr>
            <a:lvl5pPr indent="-355600" lvl="4" marL="2286000" marR="0" rtl="0" algn="l">
              <a:lnSpc>
                <a:spcPct val="100000"/>
              </a:lnSpc>
              <a:spcBef>
                <a:spcPts val="400"/>
              </a:spcBef>
              <a:spcAft>
                <a:spcPts val="0"/>
              </a:spcAft>
              <a:buClr>
                <a:schemeClr val="dk1"/>
              </a:buClr>
              <a:buSzPts val="2000"/>
              <a:buChar char="»"/>
              <a:defRPr i="0" sz="2000" u="none" cap="none" strike="noStrike">
                <a:solidFill>
                  <a:schemeClr val="dk1"/>
                </a:solidFill>
              </a:defRPr>
            </a:lvl5pPr>
            <a:lvl6pPr indent="-355600" lvl="5" marL="2743200" marR="0" rtl="0" algn="l">
              <a:lnSpc>
                <a:spcPct val="100000"/>
              </a:lnSpc>
              <a:spcBef>
                <a:spcPts val="400"/>
              </a:spcBef>
              <a:spcAft>
                <a:spcPts val="0"/>
              </a:spcAft>
              <a:buClr>
                <a:schemeClr val="dk1"/>
              </a:buClr>
              <a:buSzPts val="2000"/>
              <a:buChar char="•"/>
              <a:defRPr i="0" sz="2000" u="none" cap="none" strike="noStrike">
                <a:solidFill>
                  <a:schemeClr val="dk1"/>
                </a:solidFill>
              </a:defRPr>
            </a:lvl6pPr>
            <a:lvl7pPr indent="-355600" lvl="6" marL="3200400" marR="0" rtl="0" algn="l">
              <a:lnSpc>
                <a:spcPct val="100000"/>
              </a:lnSpc>
              <a:spcBef>
                <a:spcPts val="400"/>
              </a:spcBef>
              <a:spcAft>
                <a:spcPts val="0"/>
              </a:spcAft>
              <a:buClr>
                <a:schemeClr val="dk1"/>
              </a:buClr>
              <a:buSzPts val="2000"/>
              <a:buChar char="•"/>
              <a:defRPr i="0" sz="2000" u="none" cap="none" strike="noStrike">
                <a:solidFill>
                  <a:schemeClr val="dk1"/>
                </a:solidFill>
              </a:defRPr>
            </a:lvl7pPr>
            <a:lvl8pPr indent="-355600" lvl="7" marL="3657600" marR="0" rtl="0" algn="l">
              <a:lnSpc>
                <a:spcPct val="100000"/>
              </a:lnSpc>
              <a:spcBef>
                <a:spcPts val="400"/>
              </a:spcBef>
              <a:spcAft>
                <a:spcPts val="0"/>
              </a:spcAft>
              <a:buClr>
                <a:schemeClr val="dk1"/>
              </a:buClr>
              <a:buSzPts val="2000"/>
              <a:buChar char="•"/>
              <a:defRPr i="0" sz="2000" u="none" cap="none" strike="noStrike">
                <a:solidFill>
                  <a:schemeClr val="dk1"/>
                </a:solidFill>
              </a:defRPr>
            </a:lvl8pPr>
            <a:lvl9pPr indent="-355600" lvl="8" marL="4114800" marR="0" rtl="0" algn="l">
              <a:lnSpc>
                <a:spcPct val="100000"/>
              </a:lnSpc>
              <a:spcBef>
                <a:spcPts val="400"/>
              </a:spcBef>
              <a:spcAft>
                <a:spcPts val="0"/>
              </a:spcAft>
              <a:buClr>
                <a:schemeClr val="dk1"/>
              </a:buClr>
              <a:buSzPts val="2000"/>
              <a:buChar char="•"/>
              <a:defRPr i="0" sz="2000" u="none" cap="none" strike="noStrike">
                <a:solidFill>
                  <a:schemeClr val="dk1"/>
                </a:solidFill>
              </a:defRPr>
            </a:lvl9pPr>
          </a:lstStyle>
          <a:p/>
        </p:txBody>
      </p:sp>
      <p:sp>
        <p:nvSpPr>
          <p:cNvPr id="37" name="Google Shape;37;p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Blue">
  <p:cSld name="Transition Slide Blue">
    <p:bg>
      <p:bgPr>
        <a:solidFill>
          <a:srgbClr val="046B99"/>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6134100" y="0"/>
            <a:ext cx="6057900" cy="68580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FDB81D"/>
              </a:buClr>
              <a:buSzPts val="6000"/>
              <a:buFont typeface="Arial"/>
              <a:buNone/>
              <a:defRPr i="0" sz="6000" u="none" cap="none" strike="noStrike">
                <a:solidFill>
                  <a:srgbClr val="FDB81D"/>
                </a:solidFill>
                <a:latin typeface="Arial"/>
                <a:ea typeface="Arial"/>
                <a:cs typeface="Arial"/>
                <a:sym typeface="Arial"/>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p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Blue">
  <p:cSld name="1_Transition Slide Blue">
    <p:bg>
      <p:bgPr>
        <a:solidFill>
          <a:srgbClr val="046B99"/>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609600" y="514699"/>
            <a:ext cx="10972800" cy="58548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FDB81D"/>
              </a:buClr>
              <a:buSzPts val="6000"/>
              <a:buFont typeface="Arial"/>
              <a:buNone/>
              <a:defRPr i="0" sz="6000" u="none" cap="none" strike="noStrike">
                <a:solidFill>
                  <a:srgbClr val="FDB81D"/>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1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326D89"/>
              </a:buClr>
              <a:buSzPts val="4400"/>
              <a:buFont typeface="Calibri"/>
              <a:buNone/>
              <a:defRPr b="0" i="0" sz="4400" u="none" cap="none" strike="noStrike">
                <a:solidFill>
                  <a:srgbClr val="326D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1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480"/>
              </a:spcBef>
              <a:spcAft>
                <a:spcPts val="0"/>
              </a:spcAft>
              <a:buClr>
                <a:srgbClr val="6DBCE2"/>
              </a:buClr>
              <a:buSzPts val="2400"/>
              <a:buFont typeface="Arial"/>
              <a:buNone/>
              <a:defRPr b="1" i="0" sz="2400" u="none" cap="none" strike="noStrike">
                <a:solidFill>
                  <a:srgbClr val="6DBCE2"/>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9" name="Google Shape;49;p1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0" name="Google Shape;50;p10"/>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480"/>
              </a:spcBef>
              <a:spcAft>
                <a:spcPts val="0"/>
              </a:spcAft>
              <a:buClr>
                <a:srgbClr val="6DBCE2"/>
              </a:buClr>
              <a:buSzPts val="2400"/>
              <a:buFont typeface="Arial"/>
              <a:buNone/>
              <a:defRPr b="1" i="0" sz="2400" u="none" cap="none" strike="noStrike">
                <a:solidFill>
                  <a:srgbClr val="6DBCE2"/>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1" name="Google Shape;51;p10"/>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2" name="Google Shape;52;p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3" name="Google Shape;53;p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46B99"/>
              </a:buClr>
              <a:buSzPts val="4400"/>
              <a:buFont typeface="Calibri"/>
              <a:buNone/>
              <a:defRPr b="0" i="0" sz="4400" u="none" cap="none" strike="noStrike">
                <a:solidFill>
                  <a:srgbClr val="046B99"/>
                </a:solidFill>
                <a:latin typeface="Calibri"/>
                <a:ea typeface="Calibri"/>
                <a:cs typeface="Calibri"/>
                <a:sym typeface="Calibri"/>
              </a:defRPr>
            </a:lvl1pPr>
            <a:lvl2pPr lvl="1" marR="0" rtl="0" algn="l">
              <a:lnSpc>
                <a:spcPct val="100000"/>
              </a:lnSpc>
              <a:spcBef>
                <a:spcPts val="0"/>
              </a:spcBef>
              <a:spcAft>
                <a:spcPts val="0"/>
              </a:spcAft>
              <a:buClr>
                <a:srgbClr val="046B99"/>
              </a:buClr>
              <a:buSzPts val="1400"/>
              <a:buFont typeface="Arial"/>
              <a:buNone/>
              <a:defRPr b="0" i="0" sz="1800" u="none" cap="none" strike="noStrike">
                <a:solidFill>
                  <a:srgbClr val="046B99"/>
                </a:solidFill>
                <a:latin typeface="Arial"/>
                <a:ea typeface="Arial"/>
                <a:cs typeface="Arial"/>
                <a:sym typeface="Arial"/>
              </a:defRPr>
            </a:lvl2pPr>
            <a:lvl3pPr lvl="2" marR="0" rtl="0" algn="l">
              <a:lnSpc>
                <a:spcPct val="100000"/>
              </a:lnSpc>
              <a:spcBef>
                <a:spcPts val="0"/>
              </a:spcBef>
              <a:spcAft>
                <a:spcPts val="0"/>
              </a:spcAft>
              <a:buClr>
                <a:srgbClr val="046B99"/>
              </a:buClr>
              <a:buSzPts val="1400"/>
              <a:buFont typeface="Arial"/>
              <a:buNone/>
              <a:defRPr b="0" i="0" sz="1800" u="none" cap="none" strike="noStrike">
                <a:solidFill>
                  <a:srgbClr val="046B99"/>
                </a:solidFill>
                <a:latin typeface="Arial"/>
                <a:ea typeface="Arial"/>
                <a:cs typeface="Arial"/>
                <a:sym typeface="Arial"/>
              </a:defRPr>
            </a:lvl3pPr>
            <a:lvl4pPr lvl="3" marR="0" rtl="0" algn="l">
              <a:lnSpc>
                <a:spcPct val="100000"/>
              </a:lnSpc>
              <a:spcBef>
                <a:spcPts val="0"/>
              </a:spcBef>
              <a:spcAft>
                <a:spcPts val="0"/>
              </a:spcAft>
              <a:buClr>
                <a:srgbClr val="046B99"/>
              </a:buClr>
              <a:buSzPts val="1400"/>
              <a:buFont typeface="Arial"/>
              <a:buNone/>
              <a:defRPr b="0" i="0" sz="1800" u="none" cap="none" strike="noStrike">
                <a:solidFill>
                  <a:srgbClr val="046B99"/>
                </a:solidFill>
                <a:latin typeface="Arial"/>
                <a:ea typeface="Arial"/>
                <a:cs typeface="Arial"/>
                <a:sym typeface="Arial"/>
              </a:defRPr>
            </a:lvl4pPr>
            <a:lvl5pPr lvl="4" marR="0" rtl="0" algn="l">
              <a:lnSpc>
                <a:spcPct val="100000"/>
              </a:lnSpc>
              <a:spcBef>
                <a:spcPts val="0"/>
              </a:spcBef>
              <a:spcAft>
                <a:spcPts val="0"/>
              </a:spcAft>
              <a:buClr>
                <a:srgbClr val="046B99"/>
              </a:buClr>
              <a:buSzPts val="1400"/>
              <a:buFont typeface="Arial"/>
              <a:buNone/>
              <a:defRPr b="0" i="0" sz="1800" u="none" cap="none" strike="noStrike">
                <a:solidFill>
                  <a:srgbClr val="046B99"/>
                </a:solidFill>
                <a:latin typeface="Arial"/>
                <a:ea typeface="Arial"/>
                <a:cs typeface="Arial"/>
                <a:sym typeface="Arial"/>
              </a:defRPr>
            </a:lvl5pPr>
            <a:lvl6pPr lvl="5" marR="0" rtl="0" algn="l">
              <a:lnSpc>
                <a:spcPct val="100000"/>
              </a:lnSpc>
              <a:spcBef>
                <a:spcPts val="0"/>
              </a:spcBef>
              <a:spcAft>
                <a:spcPts val="0"/>
              </a:spcAft>
              <a:buClr>
                <a:srgbClr val="046B99"/>
              </a:buClr>
              <a:buSzPts val="1400"/>
              <a:buFont typeface="Arial"/>
              <a:buNone/>
              <a:defRPr b="0" i="0" sz="1800" u="none" cap="none" strike="noStrike">
                <a:solidFill>
                  <a:srgbClr val="046B99"/>
                </a:solidFill>
                <a:latin typeface="Arial"/>
                <a:ea typeface="Arial"/>
                <a:cs typeface="Arial"/>
                <a:sym typeface="Arial"/>
              </a:defRPr>
            </a:lvl6pPr>
            <a:lvl7pPr lvl="6" marR="0" rtl="0" algn="l">
              <a:lnSpc>
                <a:spcPct val="100000"/>
              </a:lnSpc>
              <a:spcBef>
                <a:spcPts val="0"/>
              </a:spcBef>
              <a:spcAft>
                <a:spcPts val="0"/>
              </a:spcAft>
              <a:buClr>
                <a:srgbClr val="046B99"/>
              </a:buClr>
              <a:buSzPts val="1400"/>
              <a:buFont typeface="Arial"/>
              <a:buNone/>
              <a:defRPr b="0" i="0" sz="1800" u="none" cap="none" strike="noStrike">
                <a:solidFill>
                  <a:srgbClr val="046B99"/>
                </a:solidFill>
                <a:latin typeface="Arial"/>
                <a:ea typeface="Arial"/>
                <a:cs typeface="Arial"/>
                <a:sym typeface="Arial"/>
              </a:defRPr>
            </a:lvl7pPr>
            <a:lvl8pPr lvl="7" marR="0" rtl="0" algn="l">
              <a:lnSpc>
                <a:spcPct val="100000"/>
              </a:lnSpc>
              <a:spcBef>
                <a:spcPts val="0"/>
              </a:spcBef>
              <a:spcAft>
                <a:spcPts val="0"/>
              </a:spcAft>
              <a:buClr>
                <a:srgbClr val="046B99"/>
              </a:buClr>
              <a:buSzPts val="1400"/>
              <a:buFont typeface="Arial"/>
              <a:buNone/>
              <a:defRPr b="0" i="0" sz="1800" u="none" cap="none" strike="noStrike">
                <a:solidFill>
                  <a:srgbClr val="046B99"/>
                </a:solidFill>
                <a:latin typeface="Arial"/>
                <a:ea typeface="Arial"/>
                <a:cs typeface="Arial"/>
                <a:sym typeface="Arial"/>
              </a:defRPr>
            </a:lvl8pPr>
            <a:lvl9pPr lvl="8" marR="0" rtl="0" algn="l">
              <a:lnSpc>
                <a:spcPct val="100000"/>
              </a:lnSpc>
              <a:spcBef>
                <a:spcPts val="0"/>
              </a:spcBef>
              <a:spcAft>
                <a:spcPts val="0"/>
              </a:spcAft>
              <a:buClr>
                <a:srgbClr val="046B99"/>
              </a:buClr>
              <a:buSzPts val="1400"/>
              <a:buFont typeface="Arial"/>
              <a:buNone/>
              <a:defRPr b="0" i="0" sz="1800" u="none" cap="none" strike="noStrike">
                <a:solidFill>
                  <a:srgbClr val="046B99"/>
                </a:solidFill>
                <a:latin typeface="Arial"/>
                <a:ea typeface="Arial"/>
                <a:cs typeface="Arial"/>
                <a:sym typeface="Arial"/>
              </a:defRPr>
            </a:lvl9pPr>
          </a:lstStyle>
          <a:p/>
        </p:txBody>
      </p:sp>
      <p:sp>
        <p:nvSpPr>
          <p:cNvPr id="11" name="Google Shape;11;p1"/>
          <p:cNvSpPr txBox="1"/>
          <p:nvPr>
            <p:ph idx="1" type="body"/>
          </p:nvPr>
        </p:nvSpPr>
        <p:spPr>
          <a:xfrm>
            <a:off x="609600" y="1635124"/>
            <a:ext cx="10972800" cy="46894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 name="Google Shape;12;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11.png"/><Relationship Id="rId7" Type="http://schemas.openxmlformats.org/officeDocument/2006/relationships/image" Target="../media/image30.png"/><Relationship Id="rId8"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medium.com/@joybonaguro/introducing-the-minimum-political-product-mpp-62c92f568f5e" TargetMode="Externa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8.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twitter.com/andrewcy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6B99"/>
        </a:solidFill>
      </p:bgPr>
    </p:bg>
    <p:spTree>
      <p:nvGrpSpPr>
        <p:cNvPr id="72" name="Shape 72"/>
        <p:cNvGrpSpPr/>
        <p:nvPr/>
      </p:nvGrpSpPr>
      <p:grpSpPr>
        <a:xfrm>
          <a:off x="0" y="0"/>
          <a:ext cx="0" cy="0"/>
          <a:chOff x="0" y="0"/>
          <a:chExt cx="0" cy="0"/>
        </a:xfrm>
      </p:grpSpPr>
      <p:sp>
        <p:nvSpPr>
          <p:cNvPr id="73" name="Google Shape;73;p13"/>
          <p:cNvSpPr txBox="1"/>
          <p:nvPr>
            <p:ph type="ctrTitle"/>
          </p:nvPr>
        </p:nvSpPr>
        <p:spPr>
          <a:xfrm>
            <a:off x="5940275" y="0"/>
            <a:ext cx="6251700" cy="6858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6500">
                <a:solidFill>
                  <a:srgbClr val="FDB81D"/>
                </a:solidFill>
                <a:latin typeface="Arial"/>
                <a:ea typeface="Arial"/>
                <a:cs typeface="Arial"/>
                <a:sym typeface="Arial"/>
              </a:rPr>
              <a:t>Designing Gov’t Transformation</a:t>
            </a:r>
            <a:endParaRPr sz="6500">
              <a:solidFill>
                <a:srgbClr val="FDB81D"/>
              </a:solidFill>
              <a:latin typeface="Arial"/>
              <a:ea typeface="Arial"/>
              <a:cs typeface="Arial"/>
              <a:sym typeface="Arial"/>
            </a:endParaRPr>
          </a:p>
          <a:p>
            <a:pPr indent="0" lvl="0" marL="0" rtl="0" algn="ctr">
              <a:spcBef>
                <a:spcPts val="0"/>
              </a:spcBef>
              <a:spcAft>
                <a:spcPts val="0"/>
              </a:spcAft>
              <a:buNone/>
            </a:pPr>
            <a:r>
              <a:rPr lang="en-US" sz="3500">
                <a:solidFill>
                  <a:srgbClr val="FDB81D"/>
                </a:solidFill>
                <a:latin typeface="Arial"/>
                <a:ea typeface="Arial"/>
                <a:cs typeface="Arial"/>
                <a:sym typeface="Arial"/>
              </a:rPr>
              <a:t>Why delivery is not enough</a:t>
            </a:r>
            <a:endParaRPr sz="3500">
              <a:solidFill>
                <a:srgbClr val="FDB81D"/>
              </a:solidFill>
              <a:latin typeface="Arial"/>
              <a:ea typeface="Arial"/>
              <a:cs typeface="Arial"/>
              <a:sym typeface="Arial"/>
            </a:endParaRPr>
          </a:p>
        </p:txBody>
      </p:sp>
      <p:sp>
        <p:nvSpPr>
          <p:cNvPr id="74" name="Google Shape;74;p13"/>
          <p:cNvSpPr txBox="1"/>
          <p:nvPr>
            <p:ph idx="1" type="subTitle"/>
          </p:nvPr>
        </p:nvSpPr>
        <p:spPr>
          <a:xfrm>
            <a:off x="5940325" y="5393400"/>
            <a:ext cx="6251700" cy="1312200"/>
          </a:xfrm>
          <a:prstGeom prst="rect">
            <a:avLst/>
          </a:prstGeom>
        </p:spPr>
        <p:txBody>
          <a:bodyPr anchorCtr="0" anchor="ctr" bIns="45700" lIns="91425" spcFirstLastPara="1" rIns="91425" wrap="square" tIns="45700">
            <a:noAutofit/>
          </a:bodyPr>
          <a:lstStyle/>
          <a:p>
            <a:pPr indent="0" lvl="0" marL="0" rtl="0" algn="ctr">
              <a:spcBef>
                <a:spcPts val="640"/>
              </a:spcBef>
              <a:spcAft>
                <a:spcPts val="0"/>
              </a:spcAft>
              <a:buNone/>
            </a:pPr>
            <a:r>
              <a:rPr lang="en-US" sz="1700">
                <a:solidFill>
                  <a:srgbClr val="FDB81D"/>
                </a:solidFill>
                <a:latin typeface="Arial"/>
                <a:ea typeface="Arial"/>
                <a:cs typeface="Arial"/>
                <a:sym typeface="Arial"/>
              </a:rPr>
              <a:t>2021 Dotgov Design Conference</a:t>
            </a:r>
            <a:endParaRPr sz="1700">
              <a:solidFill>
                <a:srgbClr val="FDB81D"/>
              </a:solidFill>
              <a:latin typeface="Arial"/>
              <a:ea typeface="Arial"/>
              <a:cs typeface="Arial"/>
              <a:sym typeface="Arial"/>
            </a:endParaRPr>
          </a:p>
          <a:p>
            <a:pPr indent="0" lvl="0" marL="0" rtl="0" algn="ctr">
              <a:spcBef>
                <a:spcPts val="640"/>
              </a:spcBef>
              <a:spcAft>
                <a:spcPts val="0"/>
              </a:spcAft>
              <a:buNone/>
            </a:pPr>
            <a:r>
              <a:rPr lang="en-US" sz="1700">
                <a:solidFill>
                  <a:srgbClr val="FDB81D"/>
                </a:solidFill>
                <a:latin typeface="Arial"/>
                <a:ea typeface="Arial"/>
                <a:cs typeface="Arial"/>
                <a:sym typeface="Arial"/>
              </a:rPr>
              <a:t>Joy Bonaguro | Chief Data Officer | State of California</a:t>
            </a:r>
            <a:endParaRPr sz="1700">
              <a:solidFill>
                <a:srgbClr val="FDB81D"/>
              </a:solidFill>
              <a:latin typeface="Arial"/>
              <a:ea typeface="Arial"/>
              <a:cs typeface="Arial"/>
              <a:sym typeface="Arial"/>
            </a:endParaRPr>
          </a:p>
          <a:p>
            <a:pPr indent="0" lvl="0" marL="0" rtl="0" algn="ctr">
              <a:spcBef>
                <a:spcPts val="640"/>
              </a:spcBef>
              <a:spcAft>
                <a:spcPts val="0"/>
              </a:spcAft>
              <a:buNone/>
            </a:pPr>
            <a:r>
              <a:rPr lang="en-US" sz="1700">
                <a:solidFill>
                  <a:srgbClr val="FDB81D"/>
                </a:solidFill>
                <a:latin typeface="Arial"/>
                <a:ea typeface="Arial"/>
                <a:cs typeface="Arial"/>
                <a:sym typeface="Arial"/>
              </a:rPr>
              <a:t>@joybonaguro | medium.com/@joybonaguro</a:t>
            </a:r>
            <a:endParaRPr sz="1700">
              <a:solidFill>
                <a:srgbClr val="FDB81D"/>
              </a:solidFill>
              <a:latin typeface="Arial"/>
              <a:ea typeface="Arial"/>
              <a:cs typeface="Arial"/>
              <a:sym typeface="Arial"/>
            </a:endParaRPr>
          </a:p>
        </p:txBody>
      </p:sp>
      <p:pic>
        <p:nvPicPr>
          <p:cNvPr descr="Icon of protractor and compass tools" id="75" name="Google Shape;75;p13" title="Icons of design tools"/>
          <p:cNvPicPr preferRelativeResize="0"/>
          <p:nvPr/>
        </p:nvPicPr>
        <p:blipFill>
          <a:blip r:embed="rId3">
            <a:alphaModFix/>
          </a:blip>
          <a:stretch>
            <a:fillRect/>
          </a:stretch>
        </p:blipFill>
        <p:spPr>
          <a:xfrm>
            <a:off x="-149625" y="161575"/>
            <a:ext cx="6534849" cy="6534849"/>
          </a:xfrm>
          <a:prstGeom prst="rect">
            <a:avLst/>
          </a:prstGeom>
          <a:noFill/>
          <a:ln>
            <a:noFill/>
          </a:ln>
        </p:spPr>
      </p:pic>
      <p:sp>
        <p:nvSpPr>
          <p:cNvPr id="76" name="Google Shape;76;p13"/>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aphicFrame>
        <p:nvGraphicFramePr>
          <p:cNvPr id="172" name="Google Shape;172;p22"/>
          <p:cNvGraphicFramePr/>
          <p:nvPr/>
        </p:nvGraphicFramePr>
        <p:xfrm>
          <a:off x="609600" y="1940475"/>
          <a:ext cx="3000000" cy="3000000"/>
        </p:xfrm>
        <a:graphic>
          <a:graphicData uri="http://schemas.openxmlformats.org/drawingml/2006/table">
            <a:tbl>
              <a:tblPr>
                <a:noFill/>
                <a:tableStyleId>{1AB9B488-784A-4AB4-9E71-3B048FC4D24F}</a:tableStyleId>
              </a:tblPr>
              <a:tblGrid>
                <a:gridCol w="1586225"/>
                <a:gridCol w="1586225"/>
                <a:gridCol w="1856975"/>
                <a:gridCol w="1315475"/>
                <a:gridCol w="1586225"/>
                <a:gridCol w="1586225"/>
                <a:gridCol w="1586225"/>
              </a:tblGrid>
              <a:tr h="609575">
                <a:tc>
                  <a:txBody>
                    <a:bodyPr/>
                    <a:lstStyle/>
                    <a:p>
                      <a:pPr indent="0" lvl="0" marL="0" rtl="0" algn="l">
                        <a:spcBef>
                          <a:spcPts val="0"/>
                        </a:spcBef>
                        <a:spcAft>
                          <a:spcPts val="0"/>
                        </a:spcAft>
                        <a:buNone/>
                      </a:pPr>
                      <a:r>
                        <a:rPr b="1" lang="en-US"/>
                        <a:t>Stakeholder</a:t>
                      </a:r>
                      <a:endParaRPr b="1"/>
                    </a:p>
                  </a:txBody>
                  <a:tcPr marT="91425" marB="91425" marR="91425" marL="91425" anchor="b"/>
                </a:tc>
                <a:tc>
                  <a:txBody>
                    <a:bodyPr/>
                    <a:lstStyle/>
                    <a:p>
                      <a:pPr indent="0" lvl="0" marL="0" rtl="0" algn="l">
                        <a:spcBef>
                          <a:spcPts val="0"/>
                        </a:spcBef>
                        <a:spcAft>
                          <a:spcPts val="0"/>
                        </a:spcAft>
                        <a:buNone/>
                      </a:pPr>
                      <a:r>
                        <a:rPr b="1" lang="en-US"/>
                        <a:t>Group</a:t>
                      </a:r>
                      <a:endParaRPr b="1"/>
                    </a:p>
                  </a:txBody>
                  <a:tcPr marT="91425" marB="91425" marR="91425" marL="91425" anchor="b"/>
                </a:tc>
                <a:tc>
                  <a:txBody>
                    <a:bodyPr/>
                    <a:lstStyle/>
                    <a:p>
                      <a:pPr indent="0" lvl="0" marL="0" rtl="0" algn="l">
                        <a:spcBef>
                          <a:spcPts val="0"/>
                        </a:spcBef>
                        <a:spcAft>
                          <a:spcPts val="0"/>
                        </a:spcAft>
                        <a:buNone/>
                      </a:pPr>
                      <a:r>
                        <a:rPr b="1" lang="en-US"/>
                        <a:t>Strategy</a:t>
                      </a:r>
                      <a:endParaRPr b="1"/>
                    </a:p>
                  </a:txBody>
                  <a:tcPr marT="91425" marB="91425" marR="91425" marL="91425" anchor="b"/>
                </a:tc>
                <a:tc>
                  <a:txBody>
                    <a:bodyPr/>
                    <a:lstStyle/>
                    <a:p>
                      <a:pPr indent="0" lvl="0" marL="0" rtl="0" algn="l">
                        <a:spcBef>
                          <a:spcPts val="0"/>
                        </a:spcBef>
                        <a:spcAft>
                          <a:spcPts val="0"/>
                        </a:spcAft>
                        <a:buNone/>
                      </a:pPr>
                      <a:r>
                        <a:rPr b="1" lang="en-US"/>
                        <a:t>Interests / priorities</a:t>
                      </a:r>
                      <a:endParaRPr b="1"/>
                    </a:p>
                  </a:txBody>
                  <a:tcPr marT="91425" marB="91425" marR="91425" marL="91425" anchor="b"/>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M</a:t>
                      </a:r>
                      <a:r>
                        <a:rPr b="1" lang="en-US">
                          <a:solidFill>
                            <a:schemeClr val="dk1"/>
                          </a:solidFill>
                        </a:rPr>
                        <a:t>essages</a:t>
                      </a:r>
                      <a:endParaRPr b="1"/>
                    </a:p>
                  </a:txBody>
                  <a:tcPr marT="91425" marB="91425" marR="91425" marL="91425" anchor="b"/>
                </a:tc>
                <a:tc>
                  <a:txBody>
                    <a:bodyPr/>
                    <a:lstStyle/>
                    <a:p>
                      <a:pPr indent="0" lvl="0" marL="0" rtl="0" algn="l">
                        <a:spcBef>
                          <a:spcPts val="0"/>
                        </a:spcBef>
                        <a:spcAft>
                          <a:spcPts val="0"/>
                        </a:spcAft>
                        <a:buNone/>
                      </a:pPr>
                      <a:r>
                        <a:rPr b="1" lang="en-US"/>
                        <a:t>Channel</a:t>
                      </a:r>
                      <a:endParaRPr b="1"/>
                    </a:p>
                  </a:txBody>
                  <a:tcPr marT="91425" marB="91425" marR="91425" marL="91425" anchor="b"/>
                </a:tc>
                <a:tc>
                  <a:txBody>
                    <a:bodyPr/>
                    <a:lstStyle/>
                    <a:p>
                      <a:pPr indent="0" lvl="0" marL="0" rtl="0" algn="l">
                        <a:spcBef>
                          <a:spcPts val="0"/>
                        </a:spcBef>
                        <a:spcAft>
                          <a:spcPts val="0"/>
                        </a:spcAft>
                        <a:buNone/>
                      </a:pPr>
                      <a:r>
                        <a:rPr b="1" lang="en-US"/>
                        <a:t>Frequency</a:t>
                      </a:r>
                      <a:endParaRPr b="1"/>
                    </a:p>
                  </a:txBody>
                  <a:tcPr marT="91425" marB="91425" marR="91425" marL="91425" anchor="b"/>
                </a:tc>
              </a:tr>
              <a:tr h="609575">
                <a:tc>
                  <a:txBody>
                    <a:bodyPr/>
                    <a:lstStyle/>
                    <a:p>
                      <a:pPr indent="0" lvl="0" marL="0" rtl="0" algn="l">
                        <a:spcBef>
                          <a:spcPts val="0"/>
                        </a:spcBef>
                        <a:spcAft>
                          <a:spcPts val="0"/>
                        </a:spcAft>
                        <a:buNone/>
                      </a:pPr>
                      <a:r>
                        <a:rPr lang="en-US"/>
                        <a:t>Boss</a:t>
                      </a:r>
                      <a:endParaRPr/>
                    </a:p>
                  </a:txBody>
                  <a:tcPr marT="91425" marB="91425" marR="91425" marL="91425"/>
                </a:tc>
                <a:tc>
                  <a:txBody>
                    <a:bodyPr/>
                    <a:lstStyle/>
                    <a:p>
                      <a:pPr indent="0" lvl="0" marL="0" rtl="0" algn="l">
                        <a:spcBef>
                          <a:spcPts val="0"/>
                        </a:spcBef>
                        <a:spcAft>
                          <a:spcPts val="0"/>
                        </a:spcAft>
                        <a:buNone/>
                      </a:pPr>
                      <a:r>
                        <a:rPr lang="en-US"/>
                        <a:t>High Power / High Interest</a:t>
                      </a:r>
                      <a:endParaRPr/>
                    </a:p>
                  </a:txBody>
                  <a:tcPr marT="91425" marB="91425" marR="91425" marL="91425"/>
                </a:tc>
                <a:tc>
                  <a:txBody>
                    <a:bodyPr/>
                    <a:lstStyle/>
                    <a:p>
                      <a:pPr indent="0" lvl="0" marL="0" rtl="0" algn="l">
                        <a:spcBef>
                          <a:spcPts val="0"/>
                        </a:spcBef>
                        <a:spcAft>
                          <a:spcPts val="0"/>
                        </a:spcAft>
                        <a:buNone/>
                      </a:pPr>
                      <a:r>
                        <a:rPr lang="en-US"/>
                        <a:t>Manage closely</a:t>
                      </a:r>
                      <a:endParaRPr/>
                    </a:p>
                  </a:txBody>
                  <a:tcPr marT="91425" marB="91425" marR="91425" marL="91425"/>
                </a:tc>
                <a:tc>
                  <a:txBody>
                    <a:bodyPr/>
                    <a:lstStyle/>
                    <a:p>
                      <a:pPr indent="0" lvl="0" marL="0" rtl="0" algn="l">
                        <a:spcBef>
                          <a:spcPts val="0"/>
                        </a:spcBef>
                        <a:spcAft>
                          <a:spcPts val="0"/>
                        </a:spcAft>
                        <a:buNone/>
                      </a:pPr>
                      <a:r>
                        <a:rPr lang="en-US"/>
                        <a:t>x, y, z</a:t>
                      </a:r>
                      <a:endParaRPr/>
                    </a:p>
                  </a:txBody>
                  <a:tcPr marT="91425" marB="91425" marR="91425" marL="91425"/>
                </a:tc>
                <a:tc>
                  <a:txBody>
                    <a:bodyPr/>
                    <a:lstStyle/>
                    <a:p>
                      <a:pPr indent="0" lvl="0" marL="0" rtl="0" algn="l">
                        <a:spcBef>
                          <a:spcPts val="0"/>
                        </a:spcBef>
                        <a:spcAft>
                          <a:spcPts val="0"/>
                        </a:spcAft>
                        <a:buNone/>
                      </a:pPr>
                      <a:r>
                        <a:rPr lang="en-US"/>
                        <a:t>We got it covered</a:t>
                      </a:r>
                      <a:endParaRPr/>
                    </a:p>
                  </a:txBody>
                  <a:tcPr marT="91425" marB="91425" marR="91425" marL="91425"/>
                </a:tc>
                <a:tc>
                  <a:txBody>
                    <a:bodyPr/>
                    <a:lstStyle/>
                    <a:p>
                      <a:pPr indent="0" lvl="0" marL="0" rtl="0" algn="l">
                        <a:spcBef>
                          <a:spcPts val="0"/>
                        </a:spcBef>
                        <a:spcAft>
                          <a:spcPts val="0"/>
                        </a:spcAft>
                        <a:buNone/>
                      </a:pPr>
                      <a:r>
                        <a:rPr lang="en-US"/>
                        <a:t>1.1’s</a:t>
                      </a:r>
                      <a:endParaRPr/>
                    </a:p>
                  </a:txBody>
                  <a:tcPr marT="91425" marB="91425" marR="91425" marL="91425"/>
                </a:tc>
                <a:tc>
                  <a:txBody>
                    <a:bodyPr/>
                    <a:lstStyle/>
                    <a:p>
                      <a:pPr indent="0" lvl="0" marL="0" rtl="0" algn="l">
                        <a:spcBef>
                          <a:spcPts val="0"/>
                        </a:spcBef>
                        <a:spcAft>
                          <a:spcPts val="0"/>
                        </a:spcAft>
                        <a:buNone/>
                      </a:pPr>
                      <a:r>
                        <a:rPr lang="en-US"/>
                        <a:t>Biweekly</a:t>
                      </a:r>
                      <a:endParaRPr/>
                    </a:p>
                  </a:txBody>
                  <a:tcPr marT="91425" marB="91425" marR="91425" marL="91425"/>
                </a:tc>
              </a:tr>
              <a:tr h="822925">
                <a:tc>
                  <a:txBody>
                    <a:bodyPr/>
                    <a:lstStyle/>
                    <a:p>
                      <a:pPr indent="0" lvl="0" marL="0" rtl="0" algn="l">
                        <a:spcBef>
                          <a:spcPts val="0"/>
                        </a:spcBef>
                        <a:spcAft>
                          <a:spcPts val="0"/>
                        </a:spcAft>
                        <a:buNone/>
                      </a:pPr>
                      <a:r>
                        <a:rPr lang="en-US"/>
                        <a:t>Important resource</a:t>
                      </a:r>
                      <a:endParaRPr/>
                    </a:p>
                  </a:txBody>
                  <a:tcPr marT="91425" marB="91425" marR="91425" marL="91425"/>
                </a:tc>
                <a:tc>
                  <a:txBody>
                    <a:bodyPr/>
                    <a:lstStyle/>
                    <a:p>
                      <a:pPr indent="0" lvl="0" marL="0" rtl="0" algn="l">
                        <a:spcBef>
                          <a:spcPts val="0"/>
                        </a:spcBef>
                        <a:spcAft>
                          <a:spcPts val="0"/>
                        </a:spcAft>
                        <a:buNone/>
                      </a:pPr>
                      <a:r>
                        <a:rPr lang="en-US"/>
                        <a:t>High Power / Low Interest</a:t>
                      </a:r>
                      <a:endParaRPr/>
                    </a:p>
                  </a:txBody>
                  <a:tcPr marT="91425" marB="91425" marR="91425" marL="91425"/>
                </a:tc>
                <a:tc>
                  <a:txBody>
                    <a:bodyPr/>
                    <a:lstStyle/>
                    <a:p>
                      <a:pPr indent="0" lvl="0" marL="0" rtl="0" algn="l">
                        <a:spcBef>
                          <a:spcPts val="0"/>
                        </a:spcBef>
                        <a:spcAft>
                          <a:spcPts val="0"/>
                        </a:spcAft>
                        <a:buNone/>
                      </a:pPr>
                      <a:r>
                        <a:rPr b="1" lang="en-US"/>
                        <a:t>Increase interest </a:t>
                      </a:r>
                      <a:r>
                        <a:rPr lang="en-US"/>
                        <a:t>Or Keep satisfied</a:t>
                      </a:r>
                      <a:endParaRPr/>
                    </a:p>
                  </a:txBody>
                  <a:tcPr marT="91425" marB="91425" marR="91425" marL="91425"/>
                </a:tc>
                <a:tc>
                  <a:txBody>
                    <a:bodyPr/>
                    <a:lstStyle/>
                    <a:p>
                      <a:pPr indent="0" lvl="0" marL="0" rtl="0" algn="l">
                        <a:spcBef>
                          <a:spcPts val="0"/>
                        </a:spcBef>
                        <a:spcAft>
                          <a:spcPts val="0"/>
                        </a:spcAft>
                        <a:buNone/>
                      </a:pPr>
                      <a:r>
                        <a:rPr lang="en-US"/>
                        <a:t>Homelessness</a:t>
                      </a:r>
                      <a:endParaRPr/>
                    </a:p>
                  </a:txBody>
                  <a:tcPr marT="91425" marB="91425" marR="91425" marL="91425"/>
                </a:tc>
                <a:tc>
                  <a:txBody>
                    <a:bodyPr/>
                    <a:lstStyle/>
                    <a:p>
                      <a:pPr indent="0" lvl="0" marL="0" rtl="0" algn="l">
                        <a:spcBef>
                          <a:spcPts val="0"/>
                        </a:spcBef>
                        <a:spcAft>
                          <a:spcPts val="0"/>
                        </a:spcAft>
                        <a:buNone/>
                      </a:pPr>
                      <a:r>
                        <a:rPr lang="en-US"/>
                        <a:t>Here’s how we helped</a:t>
                      </a:r>
                      <a:endParaRPr/>
                    </a:p>
                  </a:txBody>
                  <a:tcPr marT="91425" marB="91425" marR="91425" marL="91425"/>
                </a:tc>
                <a:tc>
                  <a:txBody>
                    <a:bodyPr/>
                    <a:lstStyle/>
                    <a:p>
                      <a:pPr indent="0" lvl="0" marL="0" rtl="0" algn="l">
                        <a:spcBef>
                          <a:spcPts val="0"/>
                        </a:spcBef>
                        <a:spcAft>
                          <a:spcPts val="0"/>
                        </a:spcAft>
                        <a:buNone/>
                      </a:pPr>
                      <a:r>
                        <a:rPr lang="en-US"/>
                        <a:t>Oh no! We have no way of reaching them!!!</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9575">
                <a:tc>
                  <a:txBody>
                    <a:bodyPr/>
                    <a:lstStyle/>
                    <a:p>
                      <a:pPr indent="0" lvl="0" marL="0" rtl="0" algn="l">
                        <a:spcBef>
                          <a:spcPts val="0"/>
                        </a:spcBef>
                        <a:spcAft>
                          <a:spcPts val="0"/>
                        </a:spcAft>
                        <a:buNone/>
                      </a:pPr>
                      <a:r>
                        <a:rPr lang="en-US"/>
                        <a:t>Friendly</a:t>
                      </a:r>
                      <a:r>
                        <a:rPr lang="en-US"/>
                        <a:t> org</a:t>
                      </a:r>
                      <a:endParaRPr/>
                    </a:p>
                  </a:txBody>
                  <a:tcPr marT="91425" marB="91425" marR="91425" marL="91425"/>
                </a:tc>
                <a:tc>
                  <a:txBody>
                    <a:bodyPr/>
                    <a:lstStyle/>
                    <a:p>
                      <a:pPr indent="0" lvl="0" marL="0" rtl="0" algn="l">
                        <a:spcBef>
                          <a:spcPts val="0"/>
                        </a:spcBef>
                        <a:spcAft>
                          <a:spcPts val="0"/>
                        </a:spcAft>
                        <a:buNone/>
                      </a:pPr>
                      <a:r>
                        <a:rPr lang="en-US"/>
                        <a:t>Low Power / High Interest</a:t>
                      </a:r>
                      <a:endParaRPr/>
                    </a:p>
                  </a:txBody>
                  <a:tcPr marT="91425" marB="91425" marR="91425" marL="91425"/>
                </a:tc>
                <a:tc>
                  <a:txBody>
                    <a:bodyPr/>
                    <a:lstStyle/>
                    <a:p>
                      <a:pPr indent="0" lvl="0" marL="0" rtl="0" algn="l">
                        <a:spcBef>
                          <a:spcPts val="0"/>
                        </a:spcBef>
                        <a:spcAft>
                          <a:spcPts val="0"/>
                        </a:spcAft>
                        <a:buNone/>
                      </a:pPr>
                      <a:r>
                        <a:rPr lang="en-US"/>
                        <a:t>Keep informed or </a:t>
                      </a:r>
                      <a:r>
                        <a:rPr b="1" lang="en-US"/>
                        <a:t>Increase power</a:t>
                      </a:r>
                      <a:endParaRPr b="1"/>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73" name="Google Shape;173;p22"/>
          <p:cNvSpPr txBox="1"/>
          <p:nvPr>
            <p:ph type="title"/>
          </p:nvPr>
        </p:nvSpPr>
        <p:spPr>
          <a:xfrm>
            <a:off x="609600" y="266701"/>
            <a:ext cx="109728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 your stakeholder map to design your communications &amp; engagement strategy</a:t>
            </a:r>
            <a:endParaRPr/>
          </a:p>
        </p:txBody>
      </p:sp>
      <p:sp>
        <p:nvSpPr>
          <p:cNvPr id="174" name="Google Shape;174;p2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6134100" y="0"/>
            <a:ext cx="6057900" cy="68580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a:t>A note on Institutional Rainmakers</a:t>
            </a:r>
            <a:endParaRPr/>
          </a:p>
        </p:txBody>
      </p:sp>
      <p:grpSp>
        <p:nvGrpSpPr>
          <p:cNvPr id="181" name="Google Shape;181;p23"/>
          <p:cNvGrpSpPr/>
          <p:nvPr/>
        </p:nvGrpSpPr>
        <p:grpSpPr>
          <a:xfrm>
            <a:off x="852242" y="568016"/>
            <a:ext cx="4615092" cy="5190591"/>
            <a:chOff x="432974" y="375801"/>
            <a:chExt cx="3571776" cy="4017174"/>
          </a:xfrm>
        </p:grpSpPr>
        <p:pic>
          <p:nvPicPr>
            <p:cNvPr id="182" name="Google Shape;182;p23"/>
            <p:cNvPicPr preferRelativeResize="0"/>
            <p:nvPr/>
          </p:nvPicPr>
          <p:blipFill>
            <a:blip r:embed="rId3">
              <a:alphaModFix/>
            </a:blip>
            <a:stretch>
              <a:fillRect/>
            </a:stretch>
          </p:blipFill>
          <p:spPr>
            <a:xfrm>
              <a:off x="858700" y="2637525"/>
              <a:ext cx="1755450" cy="1755450"/>
            </a:xfrm>
            <a:prstGeom prst="rect">
              <a:avLst/>
            </a:prstGeom>
            <a:noFill/>
            <a:ln>
              <a:noFill/>
            </a:ln>
          </p:spPr>
        </p:pic>
        <p:pic>
          <p:nvPicPr>
            <p:cNvPr descr="Icon of an umbrella covering an icon of an institutional building" id="183" name="Google Shape;183;p23" title="Institutional rainmakers"/>
            <p:cNvPicPr preferRelativeResize="0"/>
            <p:nvPr/>
          </p:nvPicPr>
          <p:blipFill>
            <a:blip r:embed="rId4">
              <a:alphaModFix/>
            </a:blip>
            <a:stretch>
              <a:fillRect/>
            </a:stretch>
          </p:blipFill>
          <p:spPr>
            <a:xfrm>
              <a:off x="432974" y="375801"/>
              <a:ext cx="3571776" cy="3571776"/>
            </a:xfrm>
            <a:prstGeom prst="rect">
              <a:avLst/>
            </a:prstGeom>
            <a:noFill/>
            <a:ln>
              <a:noFill/>
            </a:ln>
          </p:spPr>
        </p:pic>
      </p:grpSp>
      <p:sp>
        <p:nvSpPr>
          <p:cNvPr id="184" name="Google Shape;184;p2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609600" y="266700"/>
            <a:ext cx="98781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Institutional</a:t>
            </a:r>
            <a:r>
              <a:rPr lang="en-US"/>
              <a:t> roles have different functions and time horizons</a:t>
            </a:r>
            <a:endParaRPr/>
          </a:p>
        </p:txBody>
      </p:sp>
      <p:sp>
        <p:nvSpPr>
          <p:cNvPr id="191" name="Google Shape;191;p24"/>
          <p:cNvSpPr/>
          <p:nvPr/>
        </p:nvSpPr>
        <p:spPr>
          <a:xfrm>
            <a:off x="609600" y="1823225"/>
            <a:ext cx="10972800" cy="2502900"/>
          </a:xfrm>
          <a:prstGeom prst="leftRightArrow">
            <a:avLst>
              <a:gd fmla="val 50000" name="adj1"/>
              <a:gd fmla="val 14756"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999800" y="2626475"/>
            <a:ext cx="2359800" cy="89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326D89"/>
                </a:solidFill>
              </a:rPr>
              <a:t>Set agenda &amp; priorities</a:t>
            </a:r>
            <a:endParaRPr b="1" sz="3000">
              <a:solidFill>
                <a:srgbClr val="326D89"/>
              </a:solidFill>
            </a:endParaRPr>
          </a:p>
        </p:txBody>
      </p:sp>
      <p:sp>
        <p:nvSpPr>
          <p:cNvPr id="193" name="Google Shape;193;p24"/>
          <p:cNvSpPr/>
          <p:nvPr/>
        </p:nvSpPr>
        <p:spPr>
          <a:xfrm>
            <a:off x="9155125" y="2626475"/>
            <a:ext cx="2124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326D89"/>
                </a:solidFill>
              </a:rPr>
              <a:t>Implement</a:t>
            </a:r>
            <a:endParaRPr b="1" sz="3000">
              <a:solidFill>
                <a:srgbClr val="326D89"/>
              </a:solidFill>
            </a:endParaRPr>
          </a:p>
        </p:txBody>
      </p:sp>
      <p:pic>
        <p:nvPicPr>
          <p:cNvPr descr="Icon of someone voting" id="194" name="Google Shape;194;p24" title="Voting"/>
          <p:cNvPicPr preferRelativeResize="0"/>
          <p:nvPr/>
        </p:nvPicPr>
        <p:blipFill>
          <a:blip r:embed="rId3">
            <a:alphaModFix/>
          </a:blip>
          <a:stretch>
            <a:fillRect/>
          </a:stretch>
        </p:blipFill>
        <p:spPr>
          <a:xfrm>
            <a:off x="1242550" y="3682600"/>
            <a:ext cx="1769874" cy="1769874"/>
          </a:xfrm>
          <a:prstGeom prst="rect">
            <a:avLst/>
          </a:prstGeom>
          <a:noFill/>
          <a:ln>
            <a:noFill/>
          </a:ln>
        </p:spPr>
      </p:pic>
      <p:pic>
        <p:nvPicPr>
          <p:cNvPr descr="Icon of employees with a gear" id="195" name="Google Shape;195;p24" title="Civil service"/>
          <p:cNvPicPr preferRelativeResize="0"/>
          <p:nvPr/>
        </p:nvPicPr>
        <p:blipFill>
          <a:blip r:embed="rId4">
            <a:alphaModFix/>
          </a:blip>
          <a:stretch>
            <a:fillRect/>
          </a:stretch>
        </p:blipFill>
        <p:spPr>
          <a:xfrm>
            <a:off x="9332649" y="3682600"/>
            <a:ext cx="1769874" cy="1769874"/>
          </a:xfrm>
          <a:prstGeom prst="rect">
            <a:avLst/>
          </a:prstGeom>
          <a:noFill/>
          <a:ln>
            <a:noFill/>
          </a:ln>
        </p:spPr>
      </p:pic>
      <p:sp>
        <p:nvSpPr>
          <p:cNvPr id="196" name="Google Shape;196;p24"/>
          <p:cNvSpPr/>
          <p:nvPr/>
        </p:nvSpPr>
        <p:spPr>
          <a:xfrm>
            <a:off x="632750" y="5295075"/>
            <a:ext cx="3093900" cy="8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26D89"/>
                </a:solidFill>
              </a:rPr>
              <a:t>Elected officials &amp; appointees</a:t>
            </a:r>
            <a:endParaRPr b="1" sz="3000">
              <a:solidFill>
                <a:srgbClr val="326D89"/>
              </a:solidFill>
            </a:endParaRPr>
          </a:p>
        </p:txBody>
      </p:sp>
      <p:sp>
        <p:nvSpPr>
          <p:cNvPr id="197" name="Google Shape;197;p24"/>
          <p:cNvSpPr/>
          <p:nvPr/>
        </p:nvSpPr>
        <p:spPr>
          <a:xfrm>
            <a:off x="8670613" y="5295075"/>
            <a:ext cx="3093900" cy="8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26D89"/>
                </a:solidFill>
              </a:rPr>
              <a:t>Civil service</a:t>
            </a:r>
            <a:endParaRPr b="1" sz="3000">
              <a:solidFill>
                <a:srgbClr val="326D89"/>
              </a:solidFill>
            </a:endParaRPr>
          </a:p>
        </p:txBody>
      </p:sp>
      <p:pic>
        <p:nvPicPr>
          <p:cNvPr descr="Icon of org chart" id="198" name="Google Shape;198;p24" title="Management"/>
          <p:cNvPicPr preferRelativeResize="0"/>
          <p:nvPr/>
        </p:nvPicPr>
        <p:blipFill>
          <a:blip r:embed="rId5">
            <a:alphaModFix/>
          </a:blip>
          <a:stretch>
            <a:fillRect/>
          </a:stretch>
        </p:blipFill>
        <p:spPr>
          <a:xfrm>
            <a:off x="5108438" y="3682600"/>
            <a:ext cx="1769874" cy="1769874"/>
          </a:xfrm>
          <a:prstGeom prst="rect">
            <a:avLst/>
          </a:prstGeom>
          <a:noFill/>
          <a:ln>
            <a:noFill/>
          </a:ln>
        </p:spPr>
      </p:pic>
      <p:sp>
        <p:nvSpPr>
          <p:cNvPr id="199" name="Google Shape;199;p24"/>
          <p:cNvSpPr/>
          <p:nvPr/>
        </p:nvSpPr>
        <p:spPr>
          <a:xfrm>
            <a:off x="4446425" y="5295075"/>
            <a:ext cx="3093900" cy="8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26D89"/>
                </a:solidFill>
              </a:rPr>
              <a:t>Management</a:t>
            </a:r>
            <a:endParaRPr b="1" sz="3000">
              <a:solidFill>
                <a:srgbClr val="326D89"/>
              </a:solidFill>
            </a:endParaRPr>
          </a:p>
        </p:txBody>
      </p:sp>
      <p:sp>
        <p:nvSpPr>
          <p:cNvPr id="200" name="Google Shape;200;p2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Screenshot of cover of John W. Kingdon book" id="201" name="Google Shape;201;p24" title="Book: Agendas, Alternatives, and Public Policies"/>
          <p:cNvPicPr preferRelativeResize="0"/>
          <p:nvPr/>
        </p:nvPicPr>
        <p:blipFill>
          <a:blip r:embed="rId6">
            <a:alphaModFix/>
          </a:blip>
          <a:stretch>
            <a:fillRect/>
          </a:stretch>
        </p:blipFill>
        <p:spPr>
          <a:xfrm>
            <a:off x="11055825" y="0"/>
            <a:ext cx="1136175" cy="1718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6" name="Shape 206"/>
        <p:cNvGrpSpPr/>
        <p:nvPr/>
      </p:nvGrpSpPr>
      <p:grpSpPr>
        <a:xfrm>
          <a:off x="0" y="0"/>
          <a:ext cx="0" cy="0"/>
          <a:chOff x="0" y="0"/>
          <a:chExt cx="0" cy="0"/>
        </a:xfrm>
      </p:grpSpPr>
      <p:sp>
        <p:nvSpPr>
          <p:cNvPr id="207" name="Google Shape;207;p25"/>
          <p:cNvSpPr txBox="1"/>
          <p:nvPr>
            <p:ph type="title"/>
          </p:nvPr>
        </p:nvSpPr>
        <p:spPr>
          <a:xfrm>
            <a:off x="0" y="0"/>
            <a:ext cx="4972500" cy="6858000"/>
          </a:xfrm>
          <a:prstGeom prst="rect">
            <a:avLst/>
          </a:prstGeom>
          <a:solidFill>
            <a:srgbClr val="046B99"/>
          </a:solidFill>
        </p:spPr>
        <p:txBody>
          <a:bodyPr anchorCtr="0" anchor="ctr" bIns="68575" lIns="68575" spcFirstLastPara="1" rIns="68575" wrap="square" tIns="68575">
            <a:noAutofit/>
          </a:bodyPr>
          <a:lstStyle/>
          <a:p>
            <a:pPr indent="0" lvl="0" marL="228600" rtl="0" algn="l">
              <a:spcBef>
                <a:spcPts val="0"/>
              </a:spcBef>
              <a:spcAft>
                <a:spcPts val="0"/>
              </a:spcAft>
              <a:buNone/>
            </a:pPr>
            <a:r>
              <a:rPr lang="en-US">
                <a:solidFill>
                  <a:srgbClr val="FDB81D"/>
                </a:solidFill>
              </a:rPr>
              <a:t>Diagnose alignment issues before setting sail</a:t>
            </a:r>
            <a:endParaRPr>
              <a:solidFill>
                <a:srgbClr val="FDB81D"/>
              </a:solidFill>
            </a:endParaRPr>
          </a:p>
        </p:txBody>
      </p:sp>
      <p:pic>
        <p:nvPicPr>
          <p:cNvPr descr="A 2 by 2 matrix with civil service on the x axis and electeds and appointees on the y axis. When both groups do not support the initiative, you should return to shore. If civil service supports but electeds and appointees do not, pack provisions for the long haul. If electeds and appointees support but civil service does not, you'll experience constant headwinds. If both groups support, you're in for smooth sailing." id="208" name="Google Shape;208;p25" title="2x2 matrix to diagnose support"/>
          <p:cNvPicPr preferRelativeResize="0"/>
          <p:nvPr/>
        </p:nvPicPr>
        <p:blipFill>
          <a:blip r:embed="rId3">
            <a:alphaModFix/>
          </a:blip>
          <a:stretch>
            <a:fillRect/>
          </a:stretch>
        </p:blipFill>
        <p:spPr>
          <a:xfrm>
            <a:off x="4747154" y="-152400"/>
            <a:ext cx="8104545" cy="6858001"/>
          </a:xfrm>
          <a:prstGeom prst="rect">
            <a:avLst/>
          </a:prstGeom>
          <a:noFill/>
          <a:ln>
            <a:noFill/>
          </a:ln>
        </p:spPr>
      </p:pic>
      <p:sp>
        <p:nvSpPr>
          <p:cNvPr id="209" name="Google Shape;209;p2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6134100" y="0"/>
            <a:ext cx="6057900" cy="68580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a:t>Institutional processes</a:t>
            </a:r>
            <a:endParaRPr/>
          </a:p>
        </p:txBody>
      </p:sp>
      <p:pic>
        <p:nvPicPr>
          <p:cNvPr descr="Icon of gears to represent institutional processes" id="216" name="Google Shape;216;p26" title="Gears"/>
          <p:cNvPicPr preferRelativeResize="0"/>
          <p:nvPr/>
        </p:nvPicPr>
        <p:blipFill>
          <a:blip r:embed="rId3">
            <a:alphaModFix/>
          </a:blip>
          <a:stretch>
            <a:fillRect/>
          </a:stretch>
        </p:blipFill>
        <p:spPr>
          <a:xfrm>
            <a:off x="0" y="0"/>
            <a:ext cx="6858000" cy="6858000"/>
          </a:xfrm>
          <a:prstGeom prst="rect">
            <a:avLst/>
          </a:prstGeom>
          <a:noFill/>
          <a:ln>
            <a:noFill/>
          </a:ln>
        </p:spPr>
      </p:pic>
      <p:sp>
        <p:nvSpPr>
          <p:cNvPr id="217" name="Google Shape;217;p2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609600" y="266701"/>
            <a:ext cx="109728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 strategy that doesn’t engage the gears of government will evaporate on exit</a:t>
            </a:r>
            <a:endParaRPr/>
          </a:p>
        </p:txBody>
      </p:sp>
      <p:pic>
        <p:nvPicPr>
          <p:cNvPr descr="Icon of a bag of money" id="224" name="Google Shape;224;p27" title="Bag of money"/>
          <p:cNvPicPr preferRelativeResize="0"/>
          <p:nvPr/>
        </p:nvPicPr>
        <p:blipFill>
          <a:blip r:embed="rId3">
            <a:alphaModFix/>
          </a:blip>
          <a:stretch>
            <a:fillRect/>
          </a:stretch>
        </p:blipFill>
        <p:spPr>
          <a:xfrm>
            <a:off x="609588" y="4438950"/>
            <a:ext cx="1751451" cy="1751451"/>
          </a:xfrm>
          <a:prstGeom prst="rect">
            <a:avLst/>
          </a:prstGeom>
          <a:noFill/>
          <a:ln>
            <a:noFill/>
          </a:ln>
        </p:spPr>
      </p:pic>
      <p:pic>
        <p:nvPicPr>
          <p:cNvPr descr="Icon of 3 people" id="225" name="Google Shape;225;p27" title="People"/>
          <p:cNvPicPr preferRelativeResize="0"/>
          <p:nvPr/>
        </p:nvPicPr>
        <p:blipFill>
          <a:blip r:embed="rId4">
            <a:alphaModFix/>
          </a:blip>
          <a:stretch>
            <a:fillRect/>
          </a:stretch>
        </p:blipFill>
        <p:spPr>
          <a:xfrm>
            <a:off x="590188" y="3134438"/>
            <a:ext cx="1790274" cy="1790274"/>
          </a:xfrm>
          <a:prstGeom prst="rect">
            <a:avLst/>
          </a:prstGeom>
          <a:noFill/>
          <a:ln>
            <a:noFill/>
          </a:ln>
        </p:spPr>
      </p:pic>
      <p:pic>
        <p:nvPicPr>
          <p:cNvPr descr="Icon of shopping cart that represents buying goods and services" id="226" name="Google Shape;226;p27" title="Shopping cart"/>
          <p:cNvPicPr preferRelativeResize="0"/>
          <p:nvPr/>
        </p:nvPicPr>
        <p:blipFill>
          <a:blip r:embed="rId5">
            <a:alphaModFix/>
          </a:blip>
          <a:stretch>
            <a:fillRect/>
          </a:stretch>
        </p:blipFill>
        <p:spPr>
          <a:xfrm>
            <a:off x="658462" y="2032162"/>
            <a:ext cx="1501326" cy="1501326"/>
          </a:xfrm>
          <a:prstGeom prst="rect">
            <a:avLst/>
          </a:prstGeom>
          <a:noFill/>
          <a:ln>
            <a:noFill/>
          </a:ln>
        </p:spPr>
      </p:pic>
      <p:sp>
        <p:nvSpPr>
          <p:cNvPr id="227" name="Google Shape;227;p27"/>
          <p:cNvSpPr/>
          <p:nvPr/>
        </p:nvSpPr>
        <p:spPr>
          <a:xfrm>
            <a:off x="2345800" y="233462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Buying goods and services</a:t>
            </a:r>
            <a:endParaRPr b="1" sz="3000">
              <a:solidFill>
                <a:srgbClr val="046B99"/>
              </a:solidFill>
            </a:endParaRPr>
          </a:p>
        </p:txBody>
      </p:sp>
      <p:sp>
        <p:nvSpPr>
          <p:cNvPr id="228" name="Google Shape;228;p27"/>
          <p:cNvSpPr/>
          <p:nvPr/>
        </p:nvSpPr>
        <p:spPr>
          <a:xfrm>
            <a:off x="2345800" y="363112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Civil service management</a:t>
            </a:r>
            <a:endParaRPr b="1" sz="3000">
              <a:solidFill>
                <a:srgbClr val="046B99"/>
              </a:solidFill>
            </a:endParaRPr>
          </a:p>
        </p:txBody>
      </p:sp>
      <p:sp>
        <p:nvSpPr>
          <p:cNvPr id="229" name="Google Shape;229;p27"/>
          <p:cNvSpPr/>
          <p:nvPr/>
        </p:nvSpPr>
        <p:spPr>
          <a:xfrm>
            <a:off x="2345800" y="486647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Budget and funding</a:t>
            </a:r>
            <a:endParaRPr b="1" sz="3000">
              <a:solidFill>
                <a:srgbClr val="046B99"/>
              </a:solidFill>
            </a:endParaRPr>
          </a:p>
        </p:txBody>
      </p:sp>
      <p:sp>
        <p:nvSpPr>
          <p:cNvPr id="230" name="Google Shape;230;p2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609600" y="266701"/>
            <a:ext cx="109728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 strategy that doesn’t engage the gears of government will evaporate on exit</a:t>
            </a:r>
            <a:endParaRPr/>
          </a:p>
        </p:txBody>
      </p:sp>
      <p:sp>
        <p:nvSpPr>
          <p:cNvPr id="237" name="Google Shape;237;p28"/>
          <p:cNvSpPr/>
          <p:nvPr/>
        </p:nvSpPr>
        <p:spPr>
          <a:xfrm>
            <a:off x="2345800" y="233462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Buying goods and services</a:t>
            </a:r>
            <a:endParaRPr b="1" sz="3000">
              <a:solidFill>
                <a:srgbClr val="046B99"/>
              </a:solidFill>
            </a:endParaRPr>
          </a:p>
        </p:txBody>
      </p:sp>
      <p:sp>
        <p:nvSpPr>
          <p:cNvPr id="238" name="Google Shape;238;p28"/>
          <p:cNvSpPr/>
          <p:nvPr/>
        </p:nvSpPr>
        <p:spPr>
          <a:xfrm>
            <a:off x="2345800" y="363112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Civil service management</a:t>
            </a:r>
            <a:endParaRPr b="1" sz="3000">
              <a:solidFill>
                <a:srgbClr val="046B99"/>
              </a:solidFill>
            </a:endParaRPr>
          </a:p>
        </p:txBody>
      </p:sp>
      <p:sp>
        <p:nvSpPr>
          <p:cNvPr id="239" name="Google Shape;239;p28"/>
          <p:cNvSpPr/>
          <p:nvPr/>
        </p:nvSpPr>
        <p:spPr>
          <a:xfrm>
            <a:off x="2345800" y="486647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Budget and funding</a:t>
            </a:r>
            <a:endParaRPr b="1" sz="3000">
              <a:solidFill>
                <a:srgbClr val="046B99"/>
              </a:solidFill>
            </a:endParaRPr>
          </a:p>
        </p:txBody>
      </p:sp>
      <p:sp>
        <p:nvSpPr>
          <p:cNvPr id="240" name="Google Shape;240;p28"/>
          <p:cNvSpPr/>
          <p:nvPr/>
        </p:nvSpPr>
        <p:spPr>
          <a:xfrm>
            <a:off x="7973700" y="2188800"/>
            <a:ext cx="4218300" cy="2736000"/>
          </a:xfrm>
          <a:prstGeom prst="wedgeRectCallout">
            <a:avLst>
              <a:gd fmla="val -61801" name="adj1"/>
              <a:gd fmla="val -31997" name="adj2"/>
            </a:avLst>
          </a:prstGeom>
          <a:solidFill>
            <a:schemeClr val="accent1"/>
          </a:solidFill>
          <a:ln>
            <a:noFill/>
          </a:ln>
        </p:spPr>
        <p:txBody>
          <a:bodyPr anchorCtr="0" anchor="ctr" bIns="91425" lIns="91425" spcFirstLastPara="1" rIns="91425" wrap="square" tIns="91425">
            <a:noAutofit/>
          </a:bodyPr>
          <a:lstStyle/>
          <a:p>
            <a:pPr indent="-387350" lvl="0" marL="457200" rtl="0" algn="l">
              <a:spcBef>
                <a:spcPts val="0"/>
              </a:spcBef>
              <a:spcAft>
                <a:spcPts val="0"/>
              </a:spcAft>
              <a:buClr>
                <a:srgbClr val="FFFFFF"/>
              </a:buClr>
              <a:buSzPts val="2500"/>
              <a:buChar char="●"/>
            </a:pPr>
            <a:r>
              <a:rPr lang="en-US" sz="2500">
                <a:solidFill>
                  <a:srgbClr val="FFFFFF"/>
                </a:solidFill>
              </a:rPr>
              <a:t>C</a:t>
            </a:r>
            <a:r>
              <a:rPr lang="en-US" sz="2500">
                <a:solidFill>
                  <a:srgbClr val="FFFFFF"/>
                </a:solidFill>
              </a:rPr>
              <a:t>ontract vehicles for modern data tools and platforms</a:t>
            </a:r>
            <a:endParaRPr sz="2500">
              <a:solidFill>
                <a:srgbClr val="FFFFFF"/>
              </a:solidFill>
            </a:endParaRPr>
          </a:p>
          <a:p>
            <a:pPr indent="-387350" lvl="0" marL="457200" rtl="0" algn="l">
              <a:spcBef>
                <a:spcPts val="0"/>
              </a:spcBef>
              <a:spcAft>
                <a:spcPts val="0"/>
              </a:spcAft>
              <a:buClr>
                <a:srgbClr val="FFFFFF"/>
              </a:buClr>
              <a:buSzPts val="2500"/>
              <a:buChar char="●"/>
            </a:pPr>
            <a:r>
              <a:rPr lang="en-US" sz="2500">
                <a:solidFill>
                  <a:srgbClr val="FFFFFF"/>
                </a:solidFill>
              </a:rPr>
              <a:t>API requirements in standard contract terms</a:t>
            </a:r>
            <a:endParaRPr sz="2500">
              <a:solidFill>
                <a:srgbClr val="FFFFFF"/>
              </a:solidFill>
            </a:endParaRPr>
          </a:p>
          <a:p>
            <a:pPr indent="-387350" lvl="0" marL="457200" rtl="0" algn="l">
              <a:spcBef>
                <a:spcPts val="0"/>
              </a:spcBef>
              <a:spcAft>
                <a:spcPts val="0"/>
              </a:spcAft>
              <a:buClr>
                <a:srgbClr val="FFFFFF"/>
              </a:buClr>
              <a:buSzPts val="2500"/>
              <a:buChar char="●"/>
            </a:pPr>
            <a:r>
              <a:rPr lang="en-US" sz="2500">
                <a:solidFill>
                  <a:srgbClr val="FFFFFF"/>
                </a:solidFill>
              </a:rPr>
              <a:t>Model contracts for data services</a:t>
            </a:r>
            <a:endParaRPr sz="2500">
              <a:solidFill>
                <a:srgbClr val="FFFFFF"/>
              </a:solidFill>
            </a:endParaRPr>
          </a:p>
        </p:txBody>
      </p:sp>
      <p:sp>
        <p:nvSpPr>
          <p:cNvPr id="241" name="Google Shape;241;p2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Icon of a bag of money" id="242" name="Google Shape;242;p28" title="Bag of money"/>
          <p:cNvPicPr preferRelativeResize="0"/>
          <p:nvPr/>
        </p:nvPicPr>
        <p:blipFill>
          <a:blip r:embed="rId3">
            <a:alphaModFix/>
          </a:blip>
          <a:stretch>
            <a:fillRect/>
          </a:stretch>
        </p:blipFill>
        <p:spPr>
          <a:xfrm>
            <a:off x="609588" y="4438950"/>
            <a:ext cx="1751451" cy="1751451"/>
          </a:xfrm>
          <a:prstGeom prst="rect">
            <a:avLst/>
          </a:prstGeom>
          <a:noFill/>
          <a:ln>
            <a:noFill/>
          </a:ln>
        </p:spPr>
      </p:pic>
      <p:pic>
        <p:nvPicPr>
          <p:cNvPr descr="Icon of 3 people" id="243" name="Google Shape;243;p28" title="People"/>
          <p:cNvPicPr preferRelativeResize="0"/>
          <p:nvPr/>
        </p:nvPicPr>
        <p:blipFill>
          <a:blip r:embed="rId4">
            <a:alphaModFix/>
          </a:blip>
          <a:stretch>
            <a:fillRect/>
          </a:stretch>
        </p:blipFill>
        <p:spPr>
          <a:xfrm>
            <a:off x="590188" y="3134438"/>
            <a:ext cx="1790274" cy="1790274"/>
          </a:xfrm>
          <a:prstGeom prst="rect">
            <a:avLst/>
          </a:prstGeom>
          <a:noFill/>
          <a:ln>
            <a:noFill/>
          </a:ln>
        </p:spPr>
      </p:pic>
      <p:pic>
        <p:nvPicPr>
          <p:cNvPr descr="Icon of shopping cart that represents buying goods and services" id="244" name="Google Shape;244;p28" title="Shopping cart"/>
          <p:cNvPicPr preferRelativeResize="0"/>
          <p:nvPr/>
        </p:nvPicPr>
        <p:blipFill>
          <a:blip r:embed="rId5">
            <a:alphaModFix/>
          </a:blip>
          <a:stretch>
            <a:fillRect/>
          </a:stretch>
        </p:blipFill>
        <p:spPr>
          <a:xfrm>
            <a:off x="658462" y="2032162"/>
            <a:ext cx="1501326" cy="1501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609600" y="266701"/>
            <a:ext cx="109728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 strategy that doesn’t engage the gears of government will evaporate on exit</a:t>
            </a:r>
            <a:endParaRPr/>
          </a:p>
        </p:txBody>
      </p:sp>
      <p:sp>
        <p:nvSpPr>
          <p:cNvPr id="251" name="Google Shape;251;p29"/>
          <p:cNvSpPr/>
          <p:nvPr/>
        </p:nvSpPr>
        <p:spPr>
          <a:xfrm>
            <a:off x="2345800" y="233462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Buying goods and services</a:t>
            </a:r>
            <a:endParaRPr b="1" sz="3000">
              <a:solidFill>
                <a:srgbClr val="046B99"/>
              </a:solidFill>
            </a:endParaRPr>
          </a:p>
        </p:txBody>
      </p:sp>
      <p:sp>
        <p:nvSpPr>
          <p:cNvPr id="252" name="Google Shape;252;p29"/>
          <p:cNvSpPr/>
          <p:nvPr/>
        </p:nvSpPr>
        <p:spPr>
          <a:xfrm>
            <a:off x="2345800" y="363112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Civil service management</a:t>
            </a:r>
            <a:endParaRPr b="1" sz="3000">
              <a:solidFill>
                <a:srgbClr val="046B99"/>
              </a:solidFill>
            </a:endParaRPr>
          </a:p>
        </p:txBody>
      </p:sp>
      <p:sp>
        <p:nvSpPr>
          <p:cNvPr id="253" name="Google Shape;253;p29"/>
          <p:cNvSpPr/>
          <p:nvPr/>
        </p:nvSpPr>
        <p:spPr>
          <a:xfrm>
            <a:off x="2345800" y="486647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Budget and funding</a:t>
            </a:r>
            <a:endParaRPr b="1" sz="3000">
              <a:solidFill>
                <a:srgbClr val="046B99"/>
              </a:solidFill>
            </a:endParaRPr>
          </a:p>
        </p:txBody>
      </p:sp>
      <p:sp>
        <p:nvSpPr>
          <p:cNvPr id="254" name="Google Shape;254;p29"/>
          <p:cNvSpPr/>
          <p:nvPr/>
        </p:nvSpPr>
        <p:spPr>
          <a:xfrm>
            <a:off x="7772825" y="3533500"/>
            <a:ext cx="4218300" cy="2405400"/>
          </a:xfrm>
          <a:prstGeom prst="wedgeRectCallout">
            <a:avLst>
              <a:gd fmla="val -61801" name="adj1"/>
              <a:gd fmla="val -31997" name="adj2"/>
            </a:avLst>
          </a:prstGeom>
          <a:solidFill>
            <a:schemeClr val="accent1"/>
          </a:solidFill>
          <a:ln>
            <a:noFill/>
          </a:ln>
        </p:spPr>
        <p:txBody>
          <a:bodyPr anchorCtr="0" anchor="ctr" bIns="91425" lIns="91425" spcFirstLastPara="1" rIns="91425" wrap="square" tIns="91425">
            <a:noAutofit/>
          </a:bodyPr>
          <a:lstStyle/>
          <a:p>
            <a:pPr indent="-387350" lvl="0" marL="457200" rtl="0" algn="l">
              <a:spcBef>
                <a:spcPts val="0"/>
              </a:spcBef>
              <a:spcAft>
                <a:spcPts val="0"/>
              </a:spcAft>
              <a:buClr>
                <a:srgbClr val="FFFFFF"/>
              </a:buClr>
              <a:buSzPts val="2500"/>
              <a:buChar char="●"/>
            </a:pPr>
            <a:r>
              <a:rPr lang="en-US" sz="2500">
                <a:solidFill>
                  <a:srgbClr val="FFFFFF"/>
                </a:solidFill>
              </a:rPr>
              <a:t>Redesign job </a:t>
            </a:r>
            <a:r>
              <a:rPr lang="en-US" sz="2500">
                <a:solidFill>
                  <a:srgbClr val="FFFFFF"/>
                </a:solidFill>
              </a:rPr>
              <a:t>classes</a:t>
            </a:r>
            <a:r>
              <a:rPr lang="en-US" sz="2500">
                <a:solidFill>
                  <a:srgbClr val="FFFFFF"/>
                </a:solidFill>
              </a:rPr>
              <a:t> for data roles</a:t>
            </a:r>
            <a:endParaRPr sz="2500">
              <a:solidFill>
                <a:srgbClr val="FFFFFF"/>
              </a:solidFill>
            </a:endParaRPr>
          </a:p>
          <a:p>
            <a:pPr indent="-387350" lvl="0" marL="457200" rtl="0" algn="l">
              <a:spcBef>
                <a:spcPts val="0"/>
              </a:spcBef>
              <a:spcAft>
                <a:spcPts val="0"/>
              </a:spcAft>
              <a:buClr>
                <a:srgbClr val="FFFFFF"/>
              </a:buClr>
              <a:buSzPts val="2500"/>
              <a:buChar char="●"/>
            </a:pPr>
            <a:r>
              <a:rPr lang="en-US" sz="2500">
                <a:solidFill>
                  <a:srgbClr val="FFFFFF"/>
                </a:solidFill>
              </a:rPr>
              <a:t>Develop screening guidance for HR staff</a:t>
            </a:r>
            <a:endParaRPr sz="2500">
              <a:solidFill>
                <a:srgbClr val="FFFFFF"/>
              </a:solidFill>
            </a:endParaRPr>
          </a:p>
          <a:p>
            <a:pPr indent="-387350" lvl="0" marL="457200" rtl="0" algn="l">
              <a:spcBef>
                <a:spcPts val="0"/>
              </a:spcBef>
              <a:spcAft>
                <a:spcPts val="0"/>
              </a:spcAft>
              <a:buClr>
                <a:srgbClr val="FFFFFF"/>
              </a:buClr>
              <a:buSzPts val="2500"/>
              <a:buChar char="●"/>
            </a:pPr>
            <a:r>
              <a:rPr lang="en-US" sz="2500">
                <a:solidFill>
                  <a:srgbClr val="FFFFFF"/>
                </a:solidFill>
              </a:rPr>
              <a:t>Model job descriptions</a:t>
            </a:r>
            <a:endParaRPr sz="2500">
              <a:solidFill>
                <a:srgbClr val="FFFFFF"/>
              </a:solidFill>
            </a:endParaRPr>
          </a:p>
        </p:txBody>
      </p:sp>
      <p:sp>
        <p:nvSpPr>
          <p:cNvPr id="255" name="Google Shape;255;p2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Icon of a bag of money" id="256" name="Google Shape;256;p29" title="Bag of money"/>
          <p:cNvPicPr preferRelativeResize="0"/>
          <p:nvPr/>
        </p:nvPicPr>
        <p:blipFill>
          <a:blip r:embed="rId3">
            <a:alphaModFix/>
          </a:blip>
          <a:stretch>
            <a:fillRect/>
          </a:stretch>
        </p:blipFill>
        <p:spPr>
          <a:xfrm>
            <a:off x="609588" y="4438950"/>
            <a:ext cx="1751451" cy="1751451"/>
          </a:xfrm>
          <a:prstGeom prst="rect">
            <a:avLst/>
          </a:prstGeom>
          <a:noFill/>
          <a:ln>
            <a:noFill/>
          </a:ln>
        </p:spPr>
      </p:pic>
      <p:pic>
        <p:nvPicPr>
          <p:cNvPr descr="Icon of 3 people" id="257" name="Google Shape;257;p29" title="People"/>
          <p:cNvPicPr preferRelativeResize="0"/>
          <p:nvPr/>
        </p:nvPicPr>
        <p:blipFill>
          <a:blip r:embed="rId4">
            <a:alphaModFix/>
          </a:blip>
          <a:stretch>
            <a:fillRect/>
          </a:stretch>
        </p:blipFill>
        <p:spPr>
          <a:xfrm>
            <a:off x="590188" y="3134438"/>
            <a:ext cx="1790274" cy="1790274"/>
          </a:xfrm>
          <a:prstGeom prst="rect">
            <a:avLst/>
          </a:prstGeom>
          <a:noFill/>
          <a:ln>
            <a:noFill/>
          </a:ln>
        </p:spPr>
      </p:pic>
      <p:pic>
        <p:nvPicPr>
          <p:cNvPr descr="Icon of shopping cart that represents buying goods and services" id="258" name="Google Shape;258;p29" title="Shopping cart"/>
          <p:cNvPicPr preferRelativeResize="0"/>
          <p:nvPr/>
        </p:nvPicPr>
        <p:blipFill>
          <a:blip r:embed="rId5">
            <a:alphaModFix/>
          </a:blip>
          <a:stretch>
            <a:fillRect/>
          </a:stretch>
        </p:blipFill>
        <p:spPr>
          <a:xfrm>
            <a:off x="658462" y="2032162"/>
            <a:ext cx="1501326" cy="1501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609600" y="266701"/>
            <a:ext cx="109728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 strategy that doesn’t engage the gears of government will evaporate on exit</a:t>
            </a:r>
            <a:endParaRPr/>
          </a:p>
        </p:txBody>
      </p:sp>
      <p:sp>
        <p:nvSpPr>
          <p:cNvPr id="265" name="Google Shape;265;p30"/>
          <p:cNvSpPr/>
          <p:nvPr/>
        </p:nvSpPr>
        <p:spPr>
          <a:xfrm>
            <a:off x="2345800" y="233462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Buying goods and services</a:t>
            </a:r>
            <a:endParaRPr b="1" sz="3000">
              <a:solidFill>
                <a:srgbClr val="046B99"/>
              </a:solidFill>
            </a:endParaRPr>
          </a:p>
        </p:txBody>
      </p:sp>
      <p:sp>
        <p:nvSpPr>
          <p:cNvPr id="266" name="Google Shape;266;p30"/>
          <p:cNvSpPr/>
          <p:nvPr/>
        </p:nvSpPr>
        <p:spPr>
          <a:xfrm>
            <a:off x="2345800" y="363112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Civil service management</a:t>
            </a:r>
            <a:endParaRPr b="1" sz="3000">
              <a:solidFill>
                <a:srgbClr val="046B99"/>
              </a:solidFill>
            </a:endParaRPr>
          </a:p>
        </p:txBody>
      </p:sp>
      <p:sp>
        <p:nvSpPr>
          <p:cNvPr id="267" name="Google Shape;267;p30"/>
          <p:cNvSpPr/>
          <p:nvPr/>
        </p:nvSpPr>
        <p:spPr>
          <a:xfrm>
            <a:off x="2345800" y="4866475"/>
            <a:ext cx="60909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Budget and funding</a:t>
            </a:r>
            <a:endParaRPr b="1" sz="3000">
              <a:solidFill>
                <a:srgbClr val="046B99"/>
              </a:solidFill>
            </a:endParaRPr>
          </a:p>
        </p:txBody>
      </p:sp>
      <p:sp>
        <p:nvSpPr>
          <p:cNvPr id="268" name="Google Shape;268;p30"/>
          <p:cNvSpPr/>
          <p:nvPr/>
        </p:nvSpPr>
        <p:spPr>
          <a:xfrm>
            <a:off x="7781550" y="4672425"/>
            <a:ext cx="4218300" cy="1881600"/>
          </a:xfrm>
          <a:prstGeom prst="wedgeRectCallout">
            <a:avLst>
              <a:gd fmla="val -88923" name="adj1"/>
              <a:gd fmla="val -13332" name="adj2"/>
            </a:avLst>
          </a:prstGeom>
          <a:solidFill>
            <a:schemeClr val="accent1"/>
          </a:solidFill>
          <a:ln>
            <a:noFill/>
          </a:ln>
        </p:spPr>
        <p:txBody>
          <a:bodyPr anchorCtr="0" anchor="ctr" bIns="91425" lIns="91425" spcFirstLastPara="1" rIns="91425" wrap="square" tIns="91425">
            <a:noAutofit/>
          </a:bodyPr>
          <a:lstStyle/>
          <a:p>
            <a:pPr indent="-387350" lvl="0" marL="457200" rtl="0" algn="l">
              <a:spcBef>
                <a:spcPts val="0"/>
              </a:spcBef>
              <a:spcAft>
                <a:spcPts val="0"/>
              </a:spcAft>
              <a:buClr>
                <a:srgbClr val="FFFFFF"/>
              </a:buClr>
              <a:buSzPts val="2500"/>
              <a:buChar char="●"/>
            </a:pPr>
            <a:r>
              <a:rPr lang="en-US" sz="2500">
                <a:solidFill>
                  <a:srgbClr val="FFFFFF"/>
                </a:solidFill>
              </a:rPr>
              <a:t>Evaluation standards for program grants</a:t>
            </a:r>
            <a:endParaRPr sz="2500">
              <a:solidFill>
                <a:srgbClr val="FFFFFF"/>
              </a:solidFill>
            </a:endParaRPr>
          </a:p>
          <a:p>
            <a:pPr indent="-387350" lvl="0" marL="457200" rtl="0" algn="l">
              <a:spcBef>
                <a:spcPts val="0"/>
              </a:spcBef>
              <a:spcAft>
                <a:spcPts val="0"/>
              </a:spcAft>
              <a:buClr>
                <a:srgbClr val="FFFFFF"/>
              </a:buClr>
              <a:buSzPts val="2500"/>
              <a:buChar char="●"/>
            </a:pPr>
            <a:r>
              <a:rPr lang="en-US" sz="2500">
                <a:solidFill>
                  <a:srgbClr val="FFFFFF"/>
                </a:solidFill>
              </a:rPr>
              <a:t>Evidence standards for new budget requests</a:t>
            </a:r>
            <a:endParaRPr sz="2500">
              <a:solidFill>
                <a:srgbClr val="FFFFFF"/>
              </a:solidFill>
            </a:endParaRPr>
          </a:p>
        </p:txBody>
      </p:sp>
      <p:sp>
        <p:nvSpPr>
          <p:cNvPr id="269" name="Google Shape;269;p3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Icon of a bag of money" id="270" name="Google Shape;270;p30" title="Bag of money"/>
          <p:cNvPicPr preferRelativeResize="0"/>
          <p:nvPr/>
        </p:nvPicPr>
        <p:blipFill>
          <a:blip r:embed="rId3">
            <a:alphaModFix/>
          </a:blip>
          <a:stretch>
            <a:fillRect/>
          </a:stretch>
        </p:blipFill>
        <p:spPr>
          <a:xfrm>
            <a:off x="609588" y="4438950"/>
            <a:ext cx="1751451" cy="1751451"/>
          </a:xfrm>
          <a:prstGeom prst="rect">
            <a:avLst/>
          </a:prstGeom>
          <a:noFill/>
          <a:ln>
            <a:noFill/>
          </a:ln>
        </p:spPr>
      </p:pic>
      <p:pic>
        <p:nvPicPr>
          <p:cNvPr descr="Icon of 3 people" id="271" name="Google Shape;271;p30" title="People"/>
          <p:cNvPicPr preferRelativeResize="0"/>
          <p:nvPr/>
        </p:nvPicPr>
        <p:blipFill>
          <a:blip r:embed="rId4">
            <a:alphaModFix/>
          </a:blip>
          <a:stretch>
            <a:fillRect/>
          </a:stretch>
        </p:blipFill>
        <p:spPr>
          <a:xfrm>
            <a:off x="590188" y="3134438"/>
            <a:ext cx="1790274" cy="1790274"/>
          </a:xfrm>
          <a:prstGeom prst="rect">
            <a:avLst/>
          </a:prstGeom>
          <a:noFill/>
          <a:ln>
            <a:noFill/>
          </a:ln>
        </p:spPr>
      </p:pic>
      <p:pic>
        <p:nvPicPr>
          <p:cNvPr descr="Icon of shopping cart that represents buying goods and services" id="272" name="Google Shape;272;p30" title="Shopping cart"/>
          <p:cNvPicPr preferRelativeResize="0"/>
          <p:nvPr/>
        </p:nvPicPr>
        <p:blipFill>
          <a:blip r:embed="rId5">
            <a:alphaModFix/>
          </a:blip>
          <a:stretch>
            <a:fillRect/>
          </a:stretch>
        </p:blipFill>
        <p:spPr>
          <a:xfrm>
            <a:off x="658462" y="2032162"/>
            <a:ext cx="1501326" cy="1501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A picture of a car stopped at a checkpoint and a man is managing the checkpoint." id="278" name="Google Shape;278;p31" title="Car control point"/>
          <p:cNvPicPr preferRelativeResize="0"/>
          <p:nvPr/>
        </p:nvPicPr>
        <p:blipFill>
          <a:blip r:embed="rId3">
            <a:alphaModFix/>
          </a:blip>
          <a:stretch>
            <a:fillRect/>
          </a:stretch>
        </p:blipFill>
        <p:spPr>
          <a:xfrm>
            <a:off x="2" y="-1600200"/>
            <a:ext cx="12192001" cy="10628963"/>
          </a:xfrm>
          <a:prstGeom prst="rect">
            <a:avLst/>
          </a:prstGeom>
          <a:noFill/>
          <a:ln>
            <a:noFill/>
          </a:ln>
        </p:spPr>
      </p:pic>
      <p:sp>
        <p:nvSpPr>
          <p:cNvPr id="279" name="Google Shape;279;p31"/>
          <p:cNvSpPr txBox="1"/>
          <p:nvPr>
            <p:ph type="title"/>
          </p:nvPr>
        </p:nvSpPr>
        <p:spPr>
          <a:xfrm>
            <a:off x="0" y="0"/>
            <a:ext cx="12192000" cy="1650600"/>
          </a:xfrm>
          <a:prstGeom prst="rect">
            <a:avLst/>
          </a:prstGeom>
          <a:solidFill>
            <a:srgbClr val="046B99"/>
          </a:solidFill>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FFFF"/>
                </a:solidFill>
              </a:rPr>
              <a:t>The art of rules and rule-making:</a:t>
            </a:r>
            <a:endParaRPr>
              <a:solidFill>
                <a:srgbClr val="FFFFFF"/>
              </a:solidFill>
            </a:endParaRPr>
          </a:p>
          <a:p>
            <a:pPr indent="0" lvl="0" marL="0" rtl="0" algn="ctr">
              <a:spcBef>
                <a:spcPts val="0"/>
              </a:spcBef>
              <a:spcAft>
                <a:spcPts val="0"/>
              </a:spcAft>
              <a:buNone/>
            </a:pPr>
            <a:r>
              <a:rPr i="1" lang="en-US" sz="3600">
                <a:solidFill>
                  <a:srgbClr val="FFFFFF"/>
                </a:solidFill>
              </a:rPr>
              <a:t>Aspirational policy versus control points</a:t>
            </a:r>
            <a:endParaRPr i="1" sz="3600">
              <a:solidFill>
                <a:srgbClr val="FFFFFF"/>
              </a:solidFill>
            </a:endParaRPr>
          </a:p>
        </p:txBody>
      </p:sp>
      <p:sp>
        <p:nvSpPr>
          <p:cNvPr id="280" name="Google Shape;280;p3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title"/>
          </p:nvPr>
        </p:nvSpPr>
        <p:spPr>
          <a:xfrm>
            <a:off x="6134100" y="0"/>
            <a:ext cx="6057900" cy="68580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a:t>Why delivery is necessary but not sufficient</a:t>
            </a:r>
            <a:endParaRPr/>
          </a:p>
        </p:txBody>
      </p:sp>
      <p:pic>
        <p:nvPicPr>
          <p:cNvPr descr="Icon of a delivery rider on a bike" id="83" name="Google Shape;83;p14" title="Delivery bicyclist"/>
          <p:cNvPicPr preferRelativeResize="0"/>
          <p:nvPr/>
        </p:nvPicPr>
        <p:blipFill>
          <a:blip r:embed="rId3">
            <a:alphaModFix/>
          </a:blip>
          <a:stretch>
            <a:fillRect/>
          </a:stretch>
        </p:blipFill>
        <p:spPr>
          <a:xfrm>
            <a:off x="0" y="0"/>
            <a:ext cx="6858000" cy="6858000"/>
          </a:xfrm>
          <a:prstGeom prst="rect">
            <a:avLst/>
          </a:prstGeom>
          <a:noFill/>
          <a:ln>
            <a:noFill/>
          </a:ln>
        </p:spPr>
      </p:pic>
      <p:sp>
        <p:nvSpPr>
          <p:cNvPr id="84" name="Google Shape;84;p1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7819075" y="0"/>
            <a:ext cx="4372800" cy="6858000"/>
          </a:xfrm>
          <a:prstGeom prst="rect">
            <a:avLst/>
          </a:prstGeom>
          <a:solidFill>
            <a:srgbClr val="046B99"/>
          </a:solidFill>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FFFF"/>
                </a:solidFill>
              </a:rPr>
              <a:t>The art of rules and rule-making:</a:t>
            </a:r>
            <a:endParaRPr>
              <a:solidFill>
                <a:srgbClr val="FFFFFF"/>
              </a:solidFill>
            </a:endParaRPr>
          </a:p>
          <a:p>
            <a:pPr indent="0" lvl="0" marL="0" rtl="0" algn="ctr">
              <a:spcBef>
                <a:spcPts val="0"/>
              </a:spcBef>
              <a:spcAft>
                <a:spcPts val="0"/>
              </a:spcAft>
              <a:buNone/>
            </a:pPr>
            <a:r>
              <a:t/>
            </a:r>
            <a:endParaRPr sz="3600">
              <a:solidFill>
                <a:srgbClr val="FFFFFF"/>
              </a:solidFill>
            </a:endParaRPr>
          </a:p>
          <a:p>
            <a:pPr indent="0" lvl="0" marL="228600" marR="126358" rtl="0" algn="l">
              <a:spcBef>
                <a:spcPts val="0"/>
              </a:spcBef>
              <a:spcAft>
                <a:spcPts val="0"/>
              </a:spcAft>
              <a:buNone/>
            </a:pPr>
            <a:r>
              <a:rPr lang="en-US" sz="3600">
                <a:solidFill>
                  <a:srgbClr val="FFFFFF"/>
                </a:solidFill>
              </a:rPr>
              <a:t>Policy windows open at confluence of problem saliency + viable policy + political will</a:t>
            </a:r>
            <a:endParaRPr sz="3600">
              <a:solidFill>
                <a:srgbClr val="FFFFFF"/>
              </a:solidFill>
            </a:endParaRPr>
          </a:p>
        </p:txBody>
      </p:sp>
      <p:pic>
        <p:nvPicPr>
          <p:cNvPr descr="Image of a window looking out onto a seashore." id="287" name="Google Shape;287;p32" title="Window"/>
          <p:cNvPicPr preferRelativeResize="0"/>
          <p:nvPr/>
        </p:nvPicPr>
        <p:blipFill>
          <a:blip r:embed="rId3">
            <a:alphaModFix/>
          </a:blip>
          <a:stretch>
            <a:fillRect/>
          </a:stretch>
        </p:blipFill>
        <p:spPr>
          <a:xfrm>
            <a:off x="0" y="0"/>
            <a:ext cx="7819080" cy="6858002"/>
          </a:xfrm>
          <a:prstGeom prst="rect">
            <a:avLst/>
          </a:prstGeom>
          <a:noFill/>
          <a:ln>
            <a:noFill/>
          </a:ln>
        </p:spPr>
      </p:pic>
      <p:sp>
        <p:nvSpPr>
          <p:cNvPr id="288" name="Google Shape;288;p3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6134100" y="0"/>
            <a:ext cx="6057900" cy="6858000"/>
          </a:xfrm>
          <a:prstGeom prst="rect">
            <a:avLst/>
          </a:prstGeom>
        </p:spPr>
        <p:txBody>
          <a:bodyPr anchorCtr="0" anchor="ctr" bIns="68575" lIns="68575" spcFirstLastPara="1" rIns="68575" wrap="square" tIns="68575">
            <a:noAutofit/>
          </a:bodyPr>
          <a:lstStyle/>
          <a:p>
            <a:pPr indent="0" lvl="0" marL="0" marR="43517" rtl="0" algn="ctr">
              <a:spcBef>
                <a:spcPts val="0"/>
              </a:spcBef>
              <a:spcAft>
                <a:spcPts val="0"/>
              </a:spcAft>
              <a:buNone/>
            </a:pPr>
            <a:r>
              <a:rPr lang="en-US"/>
              <a:t>Predicting pushback with the Wilson Lowi matrix</a:t>
            </a:r>
            <a:endParaRPr/>
          </a:p>
        </p:txBody>
      </p:sp>
      <p:sp>
        <p:nvSpPr>
          <p:cNvPr id="295" name="Google Shape;295;p3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Icon of a hand held up in a stop gesture" id="296" name="Google Shape;296;p33" title="Stop hand"/>
          <p:cNvPicPr preferRelativeResize="0"/>
          <p:nvPr/>
        </p:nvPicPr>
        <p:blipFill>
          <a:blip r:embed="rId3">
            <a:alphaModFix/>
          </a:blip>
          <a:stretch>
            <a:fillRect/>
          </a:stretch>
        </p:blipFill>
        <p:spPr>
          <a:xfrm>
            <a:off x="0" y="0"/>
            <a:ext cx="6858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1" name="Shape 301"/>
        <p:cNvGrpSpPr/>
        <p:nvPr/>
      </p:nvGrpSpPr>
      <p:grpSpPr>
        <a:xfrm>
          <a:off x="0" y="0"/>
          <a:ext cx="0" cy="0"/>
          <a:chOff x="0" y="0"/>
          <a:chExt cx="0" cy="0"/>
        </a:xfrm>
      </p:grpSpPr>
      <p:sp>
        <p:nvSpPr>
          <p:cNvPr id="302" name="Google Shape;302;p34"/>
          <p:cNvSpPr txBox="1"/>
          <p:nvPr>
            <p:ph type="title"/>
          </p:nvPr>
        </p:nvSpPr>
        <p:spPr>
          <a:xfrm>
            <a:off x="0" y="0"/>
            <a:ext cx="4972500" cy="6858000"/>
          </a:xfrm>
          <a:prstGeom prst="rect">
            <a:avLst/>
          </a:prstGeom>
          <a:solidFill>
            <a:srgbClr val="046B99"/>
          </a:solidFill>
        </p:spPr>
        <p:txBody>
          <a:bodyPr anchorCtr="0" anchor="ctr" bIns="68575" lIns="68575" spcFirstLastPara="1" rIns="68575" wrap="square" tIns="68575">
            <a:noAutofit/>
          </a:bodyPr>
          <a:lstStyle/>
          <a:p>
            <a:pPr indent="0" lvl="0" marL="228600" rtl="0" algn="l">
              <a:spcBef>
                <a:spcPts val="0"/>
              </a:spcBef>
              <a:spcAft>
                <a:spcPts val="0"/>
              </a:spcAft>
              <a:buNone/>
            </a:pPr>
            <a:r>
              <a:rPr lang="en-US"/>
              <a:t>The concentration of impact predicts action</a:t>
            </a:r>
            <a:endParaRPr>
              <a:solidFill>
                <a:srgbClr val="FDB81D"/>
              </a:solidFill>
            </a:endParaRPr>
          </a:p>
        </p:txBody>
      </p:sp>
      <p:sp>
        <p:nvSpPr>
          <p:cNvPr id="303" name="Google Shape;303;p3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On the x axis is benefit that is either dispersed or concentrated. On the y axis is harm which is also either dispersed or concentrated. When a proposal creates both concentrated harm and benefit, it results in an interest group cat fight. If a proposal has dispersed benefit and concentrated harm, it results in big money versus not much response. When a proposal provides concentrated benefit and and dispersed harm, the group that will receive that benefit will likely win. When both the harm and benefit is dispersed, the people's choice or preference will usually happen over time." id="304" name="Google Shape;304;p34" title="Wilson Lowi Matrix (2x2)"/>
          <p:cNvPicPr preferRelativeResize="0"/>
          <p:nvPr/>
        </p:nvPicPr>
        <p:blipFill>
          <a:blip r:embed="rId3">
            <a:alphaModFix/>
          </a:blip>
          <a:stretch>
            <a:fillRect/>
          </a:stretch>
        </p:blipFill>
        <p:spPr>
          <a:xfrm>
            <a:off x="4743900" y="0"/>
            <a:ext cx="8104556" cy="6858001"/>
          </a:xfrm>
          <a:prstGeom prst="rect">
            <a:avLst/>
          </a:prstGeom>
          <a:noFill/>
          <a:ln>
            <a:noFill/>
          </a:ln>
        </p:spPr>
      </p:pic>
      <p:pic>
        <p:nvPicPr>
          <p:cNvPr descr="Image of two cats fighting" id="305" name="Google Shape;305;p34" title="Catfight"/>
          <p:cNvPicPr preferRelativeResize="0"/>
          <p:nvPr/>
        </p:nvPicPr>
        <p:blipFill>
          <a:blip r:embed="rId4">
            <a:alphaModFix/>
          </a:blip>
          <a:stretch>
            <a:fillRect/>
          </a:stretch>
        </p:blipFill>
        <p:spPr>
          <a:xfrm>
            <a:off x="9524350" y="813250"/>
            <a:ext cx="2468524" cy="1851401"/>
          </a:xfrm>
          <a:prstGeom prst="rect">
            <a:avLst/>
          </a:prstGeom>
          <a:noFill/>
          <a:ln>
            <a:noFill/>
          </a:ln>
        </p:spPr>
      </p:pic>
      <p:sp>
        <p:nvSpPr>
          <p:cNvPr id="306" name="Google Shape;306;p34"/>
          <p:cNvSpPr/>
          <p:nvPr/>
        </p:nvSpPr>
        <p:spPr>
          <a:xfrm>
            <a:off x="9524350" y="2664650"/>
            <a:ext cx="2616300" cy="58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046B99"/>
                </a:solidFill>
              </a:rPr>
              <a:t>Interest</a:t>
            </a:r>
            <a:r>
              <a:rPr b="1" lang="en-US" sz="1700">
                <a:solidFill>
                  <a:srgbClr val="046B99"/>
                </a:solidFill>
              </a:rPr>
              <a:t> group cat fight</a:t>
            </a:r>
            <a:endParaRPr b="1" sz="1700">
              <a:solidFill>
                <a:srgbClr val="046B99"/>
              </a:solidFill>
            </a:endParaRPr>
          </a:p>
          <a:p>
            <a:pPr indent="0" lvl="0" marL="0" rtl="0" algn="ctr">
              <a:spcBef>
                <a:spcPts val="0"/>
              </a:spcBef>
              <a:spcAft>
                <a:spcPts val="0"/>
              </a:spcAft>
              <a:buNone/>
            </a:pPr>
            <a:r>
              <a:rPr b="1" lang="en-US" sz="1700">
                <a:solidFill>
                  <a:srgbClr val="046B99"/>
                </a:solidFill>
              </a:rPr>
              <a:t>(DOD’s cloud platform)</a:t>
            </a:r>
            <a:endParaRPr b="1" sz="1700">
              <a:solidFill>
                <a:srgbClr val="046B99"/>
              </a:solidFill>
            </a:endParaRPr>
          </a:p>
        </p:txBody>
      </p:sp>
      <p:sp>
        <p:nvSpPr>
          <p:cNvPr id="307" name="Google Shape;307;p34"/>
          <p:cNvSpPr/>
          <p:nvPr/>
        </p:nvSpPr>
        <p:spPr>
          <a:xfrm>
            <a:off x="6737375" y="2664650"/>
            <a:ext cx="2616300" cy="58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046B99"/>
                </a:solidFill>
              </a:rPr>
              <a:t>Big money versus meh</a:t>
            </a:r>
            <a:endParaRPr b="1" sz="1700">
              <a:solidFill>
                <a:srgbClr val="046B99"/>
              </a:solidFill>
            </a:endParaRPr>
          </a:p>
          <a:p>
            <a:pPr indent="0" lvl="0" marL="0" rtl="0" algn="ctr">
              <a:spcBef>
                <a:spcPts val="0"/>
              </a:spcBef>
              <a:spcAft>
                <a:spcPts val="0"/>
              </a:spcAft>
              <a:buNone/>
            </a:pPr>
            <a:r>
              <a:rPr b="1" lang="en-US" sz="1700">
                <a:solidFill>
                  <a:srgbClr val="046B99"/>
                </a:solidFill>
              </a:rPr>
              <a:t>(Ban tracking cookies)</a:t>
            </a:r>
            <a:endParaRPr b="1" sz="1700">
              <a:solidFill>
                <a:srgbClr val="046B99"/>
              </a:solidFill>
            </a:endParaRPr>
          </a:p>
        </p:txBody>
      </p:sp>
      <p:sp>
        <p:nvSpPr>
          <p:cNvPr id="308" name="Google Shape;308;p34"/>
          <p:cNvSpPr/>
          <p:nvPr/>
        </p:nvSpPr>
        <p:spPr>
          <a:xfrm>
            <a:off x="9450463" y="5246650"/>
            <a:ext cx="2616300" cy="58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046B99"/>
                </a:solidFill>
              </a:rPr>
              <a:t>Building gravy trains</a:t>
            </a:r>
            <a:endParaRPr b="1" sz="1700">
              <a:solidFill>
                <a:srgbClr val="046B99"/>
              </a:solidFill>
            </a:endParaRPr>
          </a:p>
          <a:p>
            <a:pPr indent="0" lvl="0" marL="0" rtl="0" algn="ctr">
              <a:spcBef>
                <a:spcPts val="0"/>
              </a:spcBef>
              <a:spcAft>
                <a:spcPts val="0"/>
              </a:spcAft>
              <a:buNone/>
            </a:pPr>
            <a:r>
              <a:rPr b="1" lang="en-US" sz="1700">
                <a:solidFill>
                  <a:srgbClr val="046B99"/>
                </a:solidFill>
              </a:rPr>
              <a:t>(Getting 10Y contract)</a:t>
            </a:r>
            <a:endParaRPr b="1" sz="1700">
              <a:solidFill>
                <a:srgbClr val="046B99"/>
              </a:solidFill>
            </a:endParaRPr>
          </a:p>
        </p:txBody>
      </p:sp>
      <p:sp>
        <p:nvSpPr>
          <p:cNvPr id="309" name="Google Shape;309;p34"/>
          <p:cNvSpPr/>
          <p:nvPr/>
        </p:nvSpPr>
        <p:spPr>
          <a:xfrm>
            <a:off x="6737363" y="5246650"/>
            <a:ext cx="2616300" cy="58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046B99"/>
                </a:solidFill>
              </a:rPr>
              <a:t>People’s choice</a:t>
            </a:r>
            <a:endParaRPr b="1" sz="1700">
              <a:solidFill>
                <a:srgbClr val="046B99"/>
              </a:solidFill>
            </a:endParaRPr>
          </a:p>
          <a:p>
            <a:pPr indent="0" lvl="0" marL="0" rtl="0" algn="ctr">
              <a:spcBef>
                <a:spcPts val="0"/>
              </a:spcBef>
              <a:spcAft>
                <a:spcPts val="0"/>
              </a:spcAft>
              <a:buNone/>
            </a:pPr>
            <a:r>
              <a:rPr b="1" lang="en-US" sz="1700">
                <a:solidFill>
                  <a:srgbClr val="046B99"/>
                </a:solidFill>
              </a:rPr>
              <a:t>(Set content standards)</a:t>
            </a:r>
            <a:endParaRPr b="1" sz="1700">
              <a:solidFill>
                <a:srgbClr val="046B99"/>
              </a:solidFill>
            </a:endParaRPr>
          </a:p>
        </p:txBody>
      </p:sp>
      <p:pic>
        <p:nvPicPr>
          <p:cNvPr descr="Image of the monopoly man running with a bag of money" id="310" name="Google Shape;310;p34" title="Monopoly man"/>
          <p:cNvPicPr preferRelativeResize="0"/>
          <p:nvPr/>
        </p:nvPicPr>
        <p:blipFill>
          <a:blip r:embed="rId5">
            <a:alphaModFix/>
          </a:blip>
          <a:stretch>
            <a:fillRect/>
          </a:stretch>
        </p:blipFill>
        <p:spPr>
          <a:xfrm>
            <a:off x="9622263" y="3751388"/>
            <a:ext cx="2272701" cy="1495000"/>
          </a:xfrm>
          <a:prstGeom prst="rect">
            <a:avLst/>
          </a:prstGeom>
          <a:noFill/>
          <a:ln>
            <a:noFill/>
          </a:ln>
        </p:spPr>
      </p:pic>
      <p:pic>
        <p:nvPicPr>
          <p:cNvPr descr="Icon of someone voting" id="311" name="Google Shape;311;p34" title="Voting"/>
          <p:cNvPicPr preferRelativeResize="0"/>
          <p:nvPr/>
        </p:nvPicPr>
        <p:blipFill>
          <a:blip r:embed="rId6">
            <a:alphaModFix/>
          </a:blip>
          <a:stretch>
            <a:fillRect/>
          </a:stretch>
        </p:blipFill>
        <p:spPr>
          <a:xfrm>
            <a:off x="7160588" y="3476775"/>
            <a:ext cx="1769874" cy="1769874"/>
          </a:xfrm>
          <a:prstGeom prst="rect">
            <a:avLst/>
          </a:prstGeom>
          <a:noFill/>
          <a:ln>
            <a:noFill/>
          </a:ln>
        </p:spPr>
      </p:pic>
      <p:pic>
        <p:nvPicPr>
          <p:cNvPr descr="Icon of a shrugging emoji" id="312" name="Google Shape;312;p34" title="Shrug"/>
          <p:cNvPicPr preferRelativeResize="0"/>
          <p:nvPr/>
        </p:nvPicPr>
        <p:blipFill rotWithShape="1">
          <a:blip r:embed="rId7">
            <a:alphaModFix/>
          </a:blip>
          <a:srcRect b="0" l="0" r="0" t="0"/>
          <a:stretch/>
        </p:blipFill>
        <p:spPr>
          <a:xfrm>
            <a:off x="8296550" y="1477350"/>
            <a:ext cx="901650" cy="901626"/>
          </a:xfrm>
          <a:prstGeom prst="rect">
            <a:avLst/>
          </a:prstGeom>
          <a:noFill/>
          <a:ln>
            <a:noFill/>
          </a:ln>
        </p:spPr>
      </p:pic>
      <p:pic>
        <p:nvPicPr>
          <p:cNvPr descr="Icon of a bag of money" id="313" name="Google Shape;313;p34" title="Bag of money"/>
          <p:cNvPicPr preferRelativeResize="0"/>
          <p:nvPr/>
        </p:nvPicPr>
        <p:blipFill>
          <a:blip r:embed="rId8">
            <a:alphaModFix/>
          </a:blip>
          <a:stretch>
            <a:fillRect/>
          </a:stretch>
        </p:blipFill>
        <p:spPr>
          <a:xfrm>
            <a:off x="6737372" y="1249413"/>
            <a:ext cx="1344024" cy="1344051"/>
          </a:xfrm>
          <a:prstGeom prst="rect">
            <a:avLst/>
          </a:prstGeom>
          <a:noFill/>
          <a:ln>
            <a:noFill/>
          </a:ln>
        </p:spPr>
      </p:pic>
      <p:sp>
        <p:nvSpPr>
          <p:cNvPr id="314" name="Google Shape;314;p34"/>
          <p:cNvSpPr txBox="1"/>
          <p:nvPr/>
        </p:nvSpPr>
        <p:spPr>
          <a:xfrm>
            <a:off x="7713675" y="1568950"/>
            <a:ext cx="843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rgbClr val="046B99"/>
                </a:solidFill>
              </a:rPr>
              <a:t>vs</a:t>
            </a:r>
            <a:endParaRPr sz="3200">
              <a:solidFill>
                <a:srgbClr val="046B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6134100" y="0"/>
            <a:ext cx="6057900" cy="68580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a:t>Other plays</a:t>
            </a:r>
            <a:endParaRPr/>
          </a:p>
        </p:txBody>
      </p:sp>
      <p:pic>
        <p:nvPicPr>
          <p:cNvPr descr="Icon of two children playing with a ball" id="321" name="Google Shape;321;p35" title="Plays to make"/>
          <p:cNvPicPr preferRelativeResize="0"/>
          <p:nvPr/>
        </p:nvPicPr>
        <p:blipFill>
          <a:blip r:embed="rId3">
            <a:alphaModFix/>
          </a:blip>
          <a:stretch>
            <a:fillRect/>
          </a:stretch>
        </p:blipFill>
        <p:spPr>
          <a:xfrm>
            <a:off x="0" y="0"/>
            <a:ext cx="6858000" cy="6858000"/>
          </a:xfrm>
          <a:prstGeom prst="rect">
            <a:avLst/>
          </a:prstGeom>
          <a:noFill/>
          <a:ln>
            <a:noFill/>
          </a:ln>
        </p:spPr>
      </p:pic>
      <p:sp>
        <p:nvSpPr>
          <p:cNvPr id="322" name="Google Shape;322;p3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7" name="Shape 327"/>
        <p:cNvGrpSpPr/>
        <p:nvPr/>
      </p:nvGrpSpPr>
      <p:grpSpPr>
        <a:xfrm>
          <a:off x="0" y="0"/>
          <a:ext cx="0" cy="0"/>
          <a:chOff x="0" y="0"/>
          <a:chExt cx="0" cy="0"/>
        </a:xfrm>
      </p:grpSpPr>
      <p:sp>
        <p:nvSpPr>
          <p:cNvPr id="328" name="Google Shape;328;p36"/>
          <p:cNvSpPr/>
          <p:nvPr/>
        </p:nvSpPr>
        <p:spPr>
          <a:xfrm>
            <a:off x="0" y="0"/>
            <a:ext cx="6529800" cy="6858000"/>
          </a:xfrm>
          <a:prstGeom prst="rect">
            <a:avLst/>
          </a:prstGeom>
          <a:solidFill>
            <a:srgbClr val="04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36"/>
          <p:cNvGrpSpPr/>
          <p:nvPr/>
        </p:nvGrpSpPr>
        <p:grpSpPr>
          <a:xfrm>
            <a:off x="-467187" y="-286437"/>
            <a:ext cx="7430874" cy="7430874"/>
            <a:chOff x="-467187" y="-286437"/>
            <a:chExt cx="7430874" cy="7430874"/>
          </a:xfrm>
        </p:grpSpPr>
        <p:pic>
          <p:nvPicPr>
            <p:cNvPr id="330" name="Google Shape;330;p36"/>
            <p:cNvPicPr preferRelativeResize="0"/>
            <p:nvPr/>
          </p:nvPicPr>
          <p:blipFill>
            <a:blip r:embed="rId3">
              <a:alphaModFix/>
            </a:blip>
            <a:stretch>
              <a:fillRect/>
            </a:stretch>
          </p:blipFill>
          <p:spPr>
            <a:xfrm>
              <a:off x="-467187" y="-286437"/>
              <a:ext cx="7430874" cy="7430874"/>
            </a:xfrm>
            <a:prstGeom prst="rect">
              <a:avLst/>
            </a:prstGeom>
            <a:noFill/>
            <a:ln>
              <a:noFill/>
            </a:ln>
          </p:spPr>
        </p:pic>
        <p:pic>
          <p:nvPicPr>
            <p:cNvPr descr="Icon showing a magnifying glass examining a process flow" id="331" name="Google Shape;331;p36" title="Process under scrutiny"/>
            <p:cNvPicPr preferRelativeResize="0"/>
            <p:nvPr/>
          </p:nvPicPr>
          <p:blipFill>
            <a:blip r:embed="rId4">
              <a:alphaModFix/>
            </a:blip>
            <a:stretch>
              <a:fillRect/>
            </a:stretch>
          </p:blipFill>
          <p:spPr>
            <a:xfrm>
              <a:off x="1335475" y="1582975"/>
              <a:ext cx="2688675" cy="2688675"/>
            </a:xfrm>
            <a:prstGeom prst="rect">
              <a:avLst/>
            </a:prstGeom>
            <a:noFill/>
            <a:ln>
              <a:noFill/>
            </a:ln>
          </p:spPr>
        </p:pic>
      </p:grpSp>
      <p:sp>
        <p:nvSpPr>
          <p:cNvPr id="332" name="Google Shape;332;p36"/>
          <p:cNvSpPr txBox="1"/>
          <p:nvPr>
            <p:ph type="title"/>
          </p:nvPr>
        </p:nvSpPr>
        <p:spPr>
          <a:xfrm>
            <a:off x="6529800" y="0"/>
            <a:ext cx="5662200" cy="6858000"/>
          </a:xfrm>
          <a:prstGeom prst="rect">
            <a:avLst/>
          </a:prstGeom>
        </p:spPr>
        <p:txBody>
          <a:bodyPr anchorCtr="0" anchor="ctr" bIns="68575" lIns="68575" spcFirstLastPara="1" rIns="68575" wrap="square" tIns="68575">
            <a:noAutofit/>
          </a:bodyPr>
          <a:lstStyle/>
          <a:p>
            <a:pPr indent="0" lvl="0" marL="228600" rtl="0" algn="l">
              <a:spcBef>
                <a:spcPts val="0"/>
              </a:spcBef>
              <a:spcAft>
                <a:spcPts val="0"/>
              </a:spcAft>
              <a:buNone/>
            </a:pPr>
            <a:r>
              <a:rPr lang="en-US" sz="6900">
                <a:solidFill>
                  <a:srgbClr val="326D89"/>
                </a:solidFill>
              </a:rPr>
              <a:t>Procedural transparency is your friend</a:t>
            </a:r>
            <a:endParaRPr sz="6900">
              <a:solidFill>
                <a:srgbClr val="326D89"/>
              </a:solidFill>
            </a:endParaRPr>
          </a:p>
        </p:txBody>
      </p:sp>
      <p:sp>
        <p:nvSpPr>
          <p:cNvPr id="333" name="Google Shape;333;p3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609600" y="266701"/>
            <a:ext cx="109728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 design to...</a:t>
            </a:r>
            <a:endParaRPr/>
          </a:p>
        </p:txBody>
      </p:sp>
      <p:sp>
        <p:nvSpPr>
          <p:cNvPr id="340" name="Google Shape;340;p37"/>
          <p:cNvSpPr/>
          <p:nvPr/>
        </p:nvSpPr>
        <p:spPr>
          <a:xfrm>
            <a:off x="2562650" y="3272450"/>
            <a:ext cx="8087225" cy="1406100"/>
          </a:xfrm>
          <a:custGeom>
            <a:rect b="b" l="l" r="r" t="t"/>
            <a:pathLst>
              <a:path extrusionOk="0" h="56244" w="323489">
                <a:moveTo>
                  <a:pt x="0" y="56244"/>
                </a:moveTo>
                <a:cubicBezTo>
                  <a:pt x="6115" y="54716"/>
                  <a:pt x="12521" y="54352"/>
                  <a:pt x="18515" y="52401"/>
                </a:cubicBezTo>
                <a:cubicBezTo>
                  <a:pt x="27172" y="49583"/>
                  <a:pt x="34983" y="43748"/>
                  <a:pt x="44017" y="42620"/>
                </a:cubicBezTo>
                <a:cubicBezTo>
                  <a:pt x="57883" y="40888"/>
                  <a:pt x="71964" y="42969"/>
                  <a:pt x="85938" y="42969"/>
                </a:cubicBezTo>
                <a:cubicBezTo>
                  <a:pt x="105310" y="42969"/>
                  <a:pt x="124643" y="40961"/>
                  <a:pt x="143928" y="39126"/>
                </a:cubicBezTo>
                <a:cubicBezTo>
                  <a:pt x="165976" y="37028"/>
                  <a:pt x="184684" y="21324"/>
                  <a:pt x="206111" y="15720"/>
                </a:cubicBezTo>
                <a:cubicBezTo>
                  <a:pt x="244302" y="5731"/>
                  <a:pt x="284550" y="6484"/>
                  <a:pt x="323489" y="0"/>
                </a:cubicBezTo>
              </a:path>
            </a:pathLst>
          </a:custGeom>
          <a:noFill/>
          <a:ln cap="flat" cmpd="sng" w="152400">
            <a:solidFill>
              <a:srgbClr val="6DBCE2"/>
            </a:solidFill>
            <a:prstDash val="solid"/>
            <a:round/>
            <a:headEnd len="med" w="med" type="none"/>
            <a:tailEnd len="med" w="med" type="none"/>
          </a:ln>
        </p:spPr>
      </p:sp>
      <p:sp>
        <p:nvSpPr>
          <p:cNvPr id="341" name="Google Shape;341;p37"/>
          <p:cNvSpPr/>
          <p:nvPr/>
        </p:nvSpPr>
        <p:spPr>
          <a:xfrm rot="-488778">
            <a:off x="2662652" y="4540259"/>
            <a:ext cx="8087148" cy="1406087"/>
          </a:xfrm>
          <a:custGeom>
            <a:rect b="b" l="l" r="r" t="t"/>
            <a:pathLst>
              <a:path extrusionOk="0" h="56244" w="323489">
                <a:moveTo>
                  <a:pt x="0" y="56244"/>
                </a:moveTo>
                <a:cubicBezTo>
                  <a:pt x="6115" y="54716"/>
                  <a:pt x="12521" y="54352"/>
                  <a:pt x="18515" y="52401"/>
                </a:cubicBezTo>
                <a:cubicBezTo>
                  <a:pt x="27172" y="49583"/>
                  <a:pt x="34983" y="43748"/>
                  <a:pt x="44017" y="42620"/>
                </a:cubicBezTo>
                <a:cubicBezTo>
                  <a:pt x="57883" y="40888"/>
                  <a:pt x="71964" y="42969"/>
                  <a:pt x="85938" y="42969"/>
                </a:cubicBezTo>
                <a:cubicBezTo>
                  <a:pt x="105310" y="42969"/>
                  <a:pt x="124643" y="40961"/>
                  <a:pt x="143928" y="39126"/>
                </a:cubicBezTo>
                <a:cubicBezTo>
                  <a:pt x="165976" y="37028"/>
                  <a:pt x="184684" y="21324"/>
                  <a:pt x="206111" y="15720"/>
                </a:cubicBezTo>
                <a:cubicBezTo>
                  <a:pt x="244302" y="5731"/>
                  <a:pt x="284550" y="6484"/>
                  <a:pt x="323489" y="0"/>
                </a:cubicBezTo>
              </a:path>
            </a:pathLst>
          </a:custGeom>
          <a:noFill/>
          <a:ln cap="flat" cmpd="sng" w="152400">
            <a:solidFill>
              <a:srgbClr val="6DBCE2"/>
            </a:solidFill>
            <a:prstDash val="solid"/>
            <a:round/>
            <a:headEnd len="med" w="med" type="none"/>
            <a:tailEnd len="med" w="med" type="none"/>
          </a:ln>
        </p:spPr>
      </p:sp>
      <p:pic>
        <p:nvPicPr>
          <p:cNvPr descr="Together the three icons represent an elephant being ridden along a path" id="342" name="Google Shape;342;p37" title="Elephant on a path with a rider"/>
          <p:cNvPicPr preferRelativeResize="0"/>
          <p:nvPr/>
        </p:nvPicPr>
        <p:blipFill>
          <a:blip r:embed="rId3">
            <a:alphaModFix/>
          </a:blip>
          <a:stretch>
            <a:fillRect/>
          </a:stretch>
        </p:blipFill>
        <p:spPr>
          <a:xfrm>
            <a:off x="1864175" y="802501"/>
            <a:ext cx="6212700" cy="6212700"/>
          </a:xfrm>
          <a:prstGeom prst="rect">
            <a:avLst/>
          </a:prstGeom>
          <a:noFill/>
          <a:ln>
            <a:noFill/>
          </a:ln>
        </p:spPr>
      </p:pic>
      <p:grpSp>
        <p:nvGrpSpPr>
          <p:cNvPr id="343" name="Google Shape;343;p37"/>
          <p:cNvGrpSpPr/>
          <p:nvPr/>
        </p:nvGrpSpPr>
        <p:grpSpPr>
          <a:xfrm>
            <a:off x="4392950" y="1767275"/>
            <a:ext cx="759825" cy="1563205"/>
            <a:chOff x="3938800" y="1336275"/>
            <a:chExt cx="759825" cy="1563205"/>
          </a:xfrm>
        </p:grpSpPr>
        <p:sp>
          <p:nvSpPr>
            <p:cNvPr id="344" name="Google Shape;344;p37"/>
            <p:cNvSpPr/>
            <p:nvPr/>
          </p:nvSpPr>
          <p:spPr>
            <a:xfrm>
              <a:off x="4165875" y="1659375"/>
              <a:ext cx="532750" cy="374100"/>
            </a:xfrm>
            <a:custGeom>
              <a:rect b="b" l="l" r="r" t="t"/>
              <a:pathLst>
                <a:path extrusionOk="0" h="14964" w="21310">
                  <a:moveTo>
                    <a:pt x="21310" y="13624"/>
                  </a:moveTo>
                  <a:cubicBezTo>
                    <a:pt x="17389" y="14184"/>
                    <a:pt x="12828" y="16012"/>
                    <a:pt x="9432" y="13973"/>
                  </a:cubicBezTo>
                  <a:cubicBezTo>
                    <a:pt x="4614" y="11081"/>
                    <a:pt x="5028" y="2510"/>
                    <a:pt x="0" y="0"/>
                  </a:cubicBezTo>
                </a:path>
              </a:pathLst>
            </a:custGeom>
            <a:noFill/>
            <a:ln cap="flat" cmpd="sng" w="76200">
              <a:solidFill>
                <a:srgbClr val="6DBCE2"/>
              </a:solidFill>
              <a:prstDash val="solid"/>
              <a:round/>
              <a:headEnd len="med" w="med" type="none"/>
              <a:tailEnd len="med" w="med" type="none"/>
            </a:ln>
          </p:spPr>
        </p:sp>
        <p:sp>
          <p:nvSpPr>
            <p:cNvPr id="345" name="Google Shape;345;p37"/>
            <p:cNvSpPr/>
            <p:nvPr/>
          </p:nvSpPr>
          <p:spPr>
            <a:xfrm>
              <a:off x="3938800" y="1659375"/>
              <a:ext cx="484725" cy="1240105"/>
            </a:xfrm>
            <a:custGeom>
              <a:rect b="b" l="l" r="r" t="t"/>
              <a:pathLst>
                <a:path extrusionOk="0" h="38078" w="19389">
                  <a:moveTo>
                    <a:pt x="8035" y="0"/>
                  </a:moveTo>
                  <a:cubicBezTo>
                    <a:pt x="7264" y="5403"/>
                    <a:pt x="350" y="13042"/>
                    <a:pt x="4891" y="16069"/>
                  </a:cubicBezTo>
                  <a:cubicBezTo>
                    <a:pt x="7833" y="18030"/>
                    <a:pt x="11668" y="18094"/>
                    <a:pt x="15022" y="19213"/>
                  </a:cubicBezTo>
                  <a:cubicBezTo>
                    <a:pt x="16504" y="19707"/>
                    <a:pt x="19913" y="19913"/>
                    <a:pt x="19214" y="21310"/>
                  </a:cubicBezTo>
                  <a:cubicBezTo>
                    <a:pt x="15412" y="28913"/>
                    <a:pt x="3806" y="30477"/>
                    <a:pt x="0" y="38078"/>
                  </a:cubicBezTo>
                </a:path>
              </a:pathLst>
            </a:custGeom>
            <a:noFill/>
            <a:ln cap="flat" cmpd="sng" w="76200">
              <a:solidFill>
                <a:srgbClr val="6DBCE2"/>
              </a:solidFill>
              <a:prstDash val="solid"/>
              <a:round/>
              <a:headEnd len="med" w="med" type="none"/>
              <a:tailEnd len="med" w="med" type="none"/>
            </a:ln>
          </p:spPr>
        </p:sp>
        <p:sp>
          <p:nvSpPr>
            <p:cNvPr id="346" name="Google Shape;346;p37"/>
            <p:cNvSpPr/>
            <p:nvPr/>
          </p:nvSpPr>
          <p:spPr>
            <a:xfrm>
              <a:off x="3938800" y="1336275"/>
              <a:ext cx="323100" cy="323100"/>
            </a:xfrm>
            <a:prstGeom prst="ellipse">
              <a:avLst/>
            </a:prstGeom>
            <a:noFill/>
            <a:ln cap="flat" cmpd="sng" w="76200">
              <a:solidFill>
                <a:srgbClr val="6DBC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7"/>
          <p:cNvSpPr/>
          <p:nvPr/>
        </p:nvSpPr>
        <p:spPr>
          <a:xfrm>
            <a:off x="887275" y="1461250"/>
            <a:ext cx="3322200" cy="89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3000">
                <a:solidFill>
                  <a:srgbClr val="046B99"/>
                </a:solidFill>
              </a:rPr>
              <a:t>Direct the rider</a:t>
            </a:r>
            <a:endParaRPr b="1" sz="3000">
              <a:solidFill>
                <a:srgbClr val="046B99"/>
              </a:solidFill>
            </a:endParaRPr>
          </a:p>
        </p:txBody>
      </p:sp>
      <p:sp>
        <p:nvSpPr>
          <p:cNvPr id="348" name="Google Shape;348;p37"/>
          <p:cNvSpPr/>
          <p:nvPr/>
        </p:nvSpPr>
        <p:spPr>
          <a:xfrm>
            <a:off x="6620400" y="2100675"/>
            <a:ext cx="42792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Motivate the elephant</a:t>
            </a:r>
            <a:endParaRPr b="1" sz="3000">
              <a:solidFill>
                <a:srgbClr val="046B99"/>
              </a:solidFill>
            </a:endParaRPr>
          </a:p>
        </p:txBody>
      </p:sp>
      <p:sp>
        <p:nvSpPr>
          <p:cNvPr id="349" name="Google Shape;349;p37"/>
          <p:cNvSpPr/>
          <p:nvPr/>
        </p:nvSpPr>
        <p:spPr>
          <a:xfrm>
            <a:off x="7550075" y="4953925"/>
            <a:ext cx="42792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046B99"/>
                </a:solidFill>
              </a:rPr>
              <a:t>Shape the path</a:t>
            </a:r>
            <a:endParaRPr b="1" sz="3000">
              <a:solidFill>
                <a:srgbClr val="046B99"/>
              </a:solidFill>
            </a:endParaRPr>
          </a:p>
        </p:txBody>
      </p:sp>
      <p:pic>
        <p:nvPicPr>
          <p:cNvPr descr="The book Switch lays out a change management process that is easy to adopt." id="350" name="Google Shape;350;p37" title="Book: Switch"/>
          <p:cNvPicPr preferRelativeResize="0"/>
          <p:nvPr/>
        </p:nvPicPr>
        <p:blipFill>
          <a:blip r:embed="rId4">
            <a:alphaModFix/>
          </a:blip>
          <a:stretch>
            <a:fillRect/>
          </a:stretch>
        </p:blipFill>
        <p:spPr>
          <a:xfrm>
            <a:off x="11071300" y="0"/>
            <a:ext cx="1120700" cy="1606975"/>
          </a:xfrm>
          <a:prstGeom prst="rect">
            <a:avLst/>
          </a:prstGeom>
          <a:noFill/>
          <a:ln>
            <a:noFill/>
          </a:ln>
        </p:spPr>
      </p:pic>
      <p:sp>
        <p:nvSpPr>
          <p:cNvPr id="351" name="Google Shape;351;p3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6B99"/>
        </a:solidFill>
      </p:bgPr>
    </p:bg>
    <p:spTree>
      <p:nvGrpSpPr>
        <p:cNvPr id="356" name="Shape 356"/>
        <p:cNvGrpSpPr/>
        <p:nvPr/>
      </p:nvGrpSpPr>
      <p:grpSpPr>
        <a:xfrm>
          <a:off x="0" y="0"/>
          <a:ext cx="0" cy="0"/>
          <a:chOff x="0" y="0"/>
          <a:chExt cx="0" cy="0"/>
        </a:xfrm>
      </p:grpSpPr>
      <p:sp>
        <p:nvSpPr>
          <p:cNvPr id="357" name="Google Shape;357;p38"/>
          <p:cNvSpPr txBox="1"/>
          <p:nvPr>
            <p:ph type="title"/>
          </p:nvPr>
        </p:nvSpPr>
        <p:spPr>
          <a:xfrm>
            <a:off x="6529800" y="0"/>
            <a:ext cx="5662200" cy="6858000"/>
          </a:xfrm>
          <a:prstGeom prst="rect">
            <a:avLst/>
          </a:prstGeom>
        </p:spPr>
        <p:txBody>
          <a:bodyPr anchorCtr="0" anchor="ctr" bIns="68575" lIns="68575" spcFirstLastPara="1" rIns="68575" wrap="square" tIns="68575">
            <a:noAutofit/>
          </a:bodyPr>
          <a:lstStyle/>
          <a:p>
            <a:pPr indent="0" lvl="0" marL="228600" rtl="0" algn="ctr">
              <a:spcBef>
                <a:spcPts val="0"/>
              </a:spcBef>
              <a:spcAft>
                <a:spcPts val="0"/>
              </a:spcAft>
              <a:buNone/>
            </a:pPr>
            <a:r>
              <a:rPr lang="en-US" sz="6900"/>
              <a:t>Identify your</a:t>
            </a:r>
            <a:endParaRPr sz="6900"/>
          </a:p>
          <a:p>
            <a:pPr indent="0" lvl="0" marL="228600" rtl="0" algn="ctr">
              <a:spcBef>
                <a:spcPts val="1000"/>
              </a:spcBef>
              <a:spcAft>
                <a:spcPts val="0"/>
              </a:spcAft>
              <a:buNone/>
            </a:pPr>
            <a:r>
              <a:t/>
            </a:r>
            <a:endParaRPr sz="3000"/>
          </a:p>
          <a:p>
            <a:pPr indent="0" lvl="0" marL="0" rtl="0" algn="ctr">
              <a:spcBef>
                <a:spcPts val="1000"/>
              </a:spcBef>
              <a:spcAft>
                <a:spcPts val="0"/>
              </a:spcAft>
              <a:buNone/>
            </a:pPr>
            <a:r>
              <a:rPr lang="en-US" sz="6900"/>
              <a:t> </a:t>
            </a:r>
            <a:r>
              <a:rPr lang="en-US" sz="12500"/>
              <a:t>MVPs</a:t>
            </a:r>
            <a:endParaRPr sz="6900"/>
          </a:p>
          <a:p>
            <a:pPr indent="0" lvl="0" marL="228600" rtl="0" algn="ctr">
              <a:spcBef>
                <a:spcPts val="0"/>
              </a:spcBef>
              <a:spcAft>
                <a:spcPts val="0"/>
              </a:spcAft>
              <a:buNone/>
            </a:pPr>
            <a:r>
              <a:rPr lang="en-US" sz="6900"/>
              <a:t>and manage appropriately</a:t>
            </a:r>
            <a:endParaRPr sz="6900"/>
          </a:p>
        </p:txBody>
      </p:sp>
      <p:pic>
        <p:nvPicPr>
          <p:cNvPr descr="Screenshot of an article on the minimum political product." id="358" name="Google Shape;358;p38" title="Introducing the Minimum Political Product">
            <a:hlinkClick r:id="rId3"/>
          </p:cNvPr>
          <p:cNvPicPr preferRelativeResize="0"/>
          <p:nvPr/>
        </p:nvPicPr>
        <p:blipFill>
          <a:blip r:embed="rId4">
            <a:alphaModFix/>
          </a:blip>
          <a:stretch>
            <a:fillRect/>
          </a:stretch>
        </p:blipFill>
        <p:spPr>
          <a:xfrm>
            <a:off x="331875" y="553725"/>
            <a:ext cx="6096001" cy="5750532"/>
          </a:xfrm>
          <a:prstGeom prst="rect">
            <a:avLst/>
          </a:prstGeom>
          <a:noFill/>
          <a:ln>
            <a:noFill/>
          </a:ln>
        </p:spPr>
      </p:pic>
      <p:sp>
        <p:nvSpPr>
          <p:cNvPr id="359" name="Google Shape;359;p38"/>
          <p:cNvSpPr/>
          <p:nvPr/>
        </p:nvSpPr>
        <p:spPr>
          <a:xfrm>
            <a:off x="8733525" y="2882100"/>
            <a:ext cx="1004350" cy="663725"/>
          </a:xfrm>
          <a:custGeom>
            <a:rect b="b" l="l" r="r" t="t"/>
            <a:pathLst>
              <a:path extrusionOk="0" h="26549" w="40174">
                <a:moveTo>
                  <a:pt x="40174" y="0"/>
                </a:moveTo>
                <a:cubicBezTo>
                  <a:pt x="28824" y="11350"/>
                  <a:pt x="14361" y="19379"/>
                  <a:pt x="0" y="26549"/>
                </a:cubicBezTo>
              </a:path>
            </a:pathLst>
          </a:custGeom>
          <a:noFill/>
          <a:ln cap="flat" cmpd="sng" w="114300">
            <a:solidFill>
              <a:srgbClr val="6DBCE2"/>
            </a:solidFill>
            <a:prstDash val="solid"/>
            <a:round/>
            <a:headEnd len="med" w="med" type="none"/>
            <a:tailEnd len="med" w="med" type="none"/>
          </a:ln>
        </p:spPr>
      </p:sp>
      <p:sp>
        <p:nvSpPr>
          <p:cNvPr id="360" name="Google Shape;360;p38"/>
          <p:cNvSpPr/>
          <p:nvPr/>
        </p:nvSpPr>
        <p:spPr>
          <a:xfrm>
            <a:off x="8983104" y="1721621"/>
            <a:ext cx="1086655" cy="989464"/>
          </a:xfrm>
          <a:custGeom>
            <a:rect b="b" l="l" r="r" t="t"/>
            <a:pathLst>
              <a:path extrusionOk="0" h="24678" w="27102">
                <a:moveTo>
                  <a:pt x="12725" y="4967"/>
                </a:moveTo>
                <a:cubicBezTo>
                  <a:pt x="9810" y="8467"/>
                  <a:pt x="7982" y="12750"/>
                  <a:pt x="5389" y="16495"/>
                </a:cubicBezTo>
                <a:cubicBezTo>
                  <a:pt x="4433" y="17876"/>
                  <a:pt x="3484" y="19263"/>
                  <a:pt x="2594" y="20687"/>
                </a:cubicBezTo>
                <a:cubicBezTo>
                  <a:pt x="1959" y="21704"/>
                  <a:pt x="0" y="24678"/>
                  <a:pt x="848" y="23831"/>
                </a:cubicBezTo>
                <a:cubicBezTo>
                  <a:pt x="6345" y="18342"/>
                  <a:pt x="4785" y="8011"/>
                  <a:pt x="10280" y="2521"/>
                </a:cubicBezTo>
                <a:cubicBezTo>
                  <a:pt x="14183" y="-1379"/>
                  <a:pt x="24648" y="-505"/>
                  <a:pt x="26699" y="4617"/>
                </a:cubicBezTo>
                <a:cubicBezTo>
                  <a:pt x="29520" y="11665"/>
                  <a:pt x="12980" y="12652"/>
                  <a:pt x="5389" y="12652"/>
                </a:cubicBezTo>
              </a:path>
            </a:pathLst>
          </a:custGeom>
          <a:noFill/>
          <a:ln cap="flat" cmpd="sng" w="114300">
            <a:solidFill>
              <a:srgbClr val="FDB81D"/>
            </a:solidFill>
            <a:prstDash val="solid"/>
            <a:round/>
            <a:headEnd len="med" w="med" type="none"/>
            <a:tailEnd len="med" w="med" type="none"/>
          </a:ln>
        </p:spPr>
      </p:sp>
      <p:sp>
        <p:nvSpPr>
          <p:cNvPr id="361" name="Google Shape;361;p3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nvSpPr>
        <p:spPr>
          <a:xfrm>
            <a:off x="457200" y="685800"/>
            <a:ext cx="3581400" cy="5486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4000"/>
              <a:buFont typeface="Arial"/>
              <a:buNone/>
            </a:pPr>
            <a:r>
              <a:rPr b="1" lang="en-US" sz="4000">
                <a:solidFill>
                  <a:schemeClr val="lt1"/>
                </a:solidFill>
                <a:latin typeface="Arial"/>
                <a:ea typeface="Arial"/>
                <a:cs typeface="Arial"/>
                <a:sym typeface="Arial"/>
              </a:rPr>
              <a:t>Invert power dynamics and foster scarcity </a:t>
            </a:r>
            <a:r>
              <a:rPr b="1" lang="en-US" sz="4000">
                <a:solidFill>
                  <a:schemeClr val="lt1"/>
                </a:solidFill>
              </a:rPr>
              <a:t>by trying an</a:t>
            </a:r>
            <a:r>
              <a:rPr b="1" lang="en-US" sz="4000">
                <a:solidFill>
                  <a:schemeClr val="lt1"/>
                </a:solidFill>
                <a:latin typeface="Arial"/>
                <a:ea typeface="Arial"/>
                <a:cs typeface="Arial"/>
                <a:sym typeface="Arial"/>
              </a:rPr>
              <a:t> application process</a:t>
            </a:r>
            <a:endParaRPr sz="4000">
              <a:solidFill>
                <a:schemeClr val="lt1"/>
              </a:solidFill>
              <a:latin typeface="Arial"/>
              <a:ea typeface="Arial"/>
              <a:cs typeface="Arial"/>
              <a:sym typeface="Arial"/>
            </a:endParaRPr>
          </a:p>
        </p:txBody>
      </p:sp>
      <p:pic>
        <p:nvPicPr>
          <p:cNvPr descr="Icon of one person bowing down to another person" id="368" name="Google Shape;368;p39" title="Begging"/>
          <p:cNvPicPr preferRelativeResize="0"/>
          <p:nvPr/>
        </p:nvPicPr>
        <p:blipFill rotWithShape="1">
          <a:blip r:embed="rId3">
            <a:alphaModFix/>
          </a:blip>
          <a:srcRect b="0" l="0" r="0" t="0"/>
          <a:stretch/>
        </p:blipFill>
        <p:spPr>
          <a:xfrm>
            <a:off x="4343400" y="2476500"/>
            <a:ext cx="1904999" cy="1904999"/>
          </a:xfrm>
          <a:prstGeom prst="rect">
            <a:avLst/>
          </a:prstGeom>
          <a:noFill/>
          <a:ln>
            <a:noFill/>
          </a:ln>
        </p:spPr>
      </p:pic>
      <p:pic>
        <p:nvPicPr>
          <p:cNvPr descr="Screenshot of the online DatascienceSF application form" id="369" name="Google Shape;369;p39" title="DatascienceSF application"/>
          <p:cNvPicPr preferRelativeResize="0"/>
          <p:nvPr/>
        </p:nvPicPr>
        <p:blipFill rotWithShape="1">
          <a:blip r:embed="rId4">
            <a:alphaModFix/>
          </a:blip>
          <a:srcRect b="0" l="0" r="0" t="0"/>
          <a:stretch/>
        </p:blipFill>
        <p:spPr>
          <a:xfrm>
            <a:off x="7924800" y="1828800"/>
            <a:ext cx="3889438" cy="3886200"/>
          </a:xfrm>
          <a:prstGeom prst="rect">
            <a:avLst/>
          </a:prstGeom>
          <a:noFill/>
          <a:ln>
            <a:noFill/>
          </a:ln>
        </p:spPr>
      </p:pic>
      <p:sp>
        <p:nvSpPr>
          <p:cNvPr id="370" name="Google Shape;370;p39"/>
          <p:cNvSpPr/>
          <p:nvPr/>
        </p:nvSpPr>
        <p:spPr>
          <a:xfrm>
            <a:off x="6649941" y="3200400"/>
            <a:ext cx="838200" cy="800100"/>
          </a:xfrm>
          <a:prstGeom prst="rightArrow">
            <a:avLst>
              <a:gd fmla="val 50000" name="adj1"/>
              <a:gd fmla="val 50000" name="adj2"/>
            </a:avLst>
          </a:prstGeom>
          <a:solidFill>
            <a:srgbClr val="6DBC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6DBCE2"/>
              </a:solidFill>
              <a:latin typeface="Calibri"/>
              <a:ea typeface="Calibri"/>
              <a:cs typeface="Calibri"/>
              <a:sym typeface="Calibri"/>
            </a:endParaRPr>
          </a:p>
        </p:txBody>
      </p:sp>
      <p:pic>
        <p:nvPicPr>
          <p:cNvPr descr="Icon of front cover of the book Influence which informs this approach" id="371" name="Google Shape;371;p39" title="Book: Influence"/>
          <p:cNvPicPr preferRelativeResize="0"/>
          <p:nvPr/>
        </p:nvPicPr>
        <p:blipFill>
          <a:blip r:embed="rId5">
            <a:alphaModFix/>
          </a:blip>
          <a:stretch>
            <a:fillRect/>
          </a:stretch>
        </p:blipFill>
        <p:spPr>
          <a:xfrm>
            <a:off x="11233230" y="0"/>
            <a:ext cx="958770" cy="1458599"/>
          </a:xfrm>
          <a:prstGeom prst="rect">
            <a:avLst/>
          </a:prstGeom>
          <a:noFill/>
          <a:ln>
            <a:noFill/>
          </a:ln>
        </p:spPr>
      </p:pic>
      <p:sp>
        <p:nvSpPr>
          <p:cNvPr id="372" name="Google Shape;372;p39"/>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descr="Image of the former Mayor of San Francisco presenting an award for data excellence to a city employee." id="378" name="Google Shape;378;p40" title="Rewards ceremony"/>
          <p:cNvPicPr preferRelativeResize="0"/>
          <p:nvPr/>
        </p:nvPicPr>
        <p:blipFill rotWithShape="1">
          <a:blip r:embed="rId3">
            <a:alphaModFix/>
          </a:blip>
          <a:srcRect b="0" l="0" r="0" t="0"/>
          <a:stretch/>
        </p:blipFill>
        <p:spPr>
          <a:xfrm>
            <a:off x="0" y="1170550"/>
            <a:ext cx="13230300" cy="5687449"/>
          </a:xfrm>
          <a:prstGeom prst="rect">
            <a:avLst/>
          </a:prstGeom>
          <a:noFill/>
          <a:ln>
            <a:noFill/>
          </a:ln>
        </p:spPr>
      </p:pic>
      <p:sp>
        <p:nvSpPr>
          <p:cNvPr id="379" name="Google Shape;379;p40"/>
          <p:cNvSpPr txBox="1"/>
          <p:nvPr>
            <p:ph type="title"/>
          </p:nvPr>
        </p:nvSpPr>
        <p:spPr>
          <a:xfrm>
            <a:off x="0" y="0"/>
            <a:ext cx="12192000" cy="1458600"/>
          </a:xfrm>
          <a:prstGeom prst="rect">
            <a:avLst/>
          </a:prstGeom>
          <a:solidFill>
            <a:srgbClr val="FDB81D"/>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326D89"/>
              </a:buClr>
              <a:buSzPts val="4000"/>
              <a:buFont typeface="Arial"/>
              <a:buNone/>
            </a:pPr>
            <a:r>
              <a:rPr b="1" lang="en-US">
                <a:solidFill>
                  <a:srgbClr val="046B99"/>
                </a:solidFill>
              </a:rPr>
              <a:t>Use demo days and public recognition</a:t>
            </a:r>
            <a:endParaRPr b="1">
              <a:solidFill>
                <a:srgbClr val="046B99"/>
              </a:solidFill>
            </a:endParaRPr>
          </a:p>
          <a:p>
            <a:pPr indent="0" lvl="0" marL="0" rtl="0" algn="l">
              <a:spcBef>
                <a:spcPts val="0"/>
              </a:spcBef>
              <a:spcAft>
                <a:spcPts val="0"/>
              </a:spcAft>
              <a:buClr>
                <a:srgbClr val="326D89"/>
              </a:buClr>
              <a:buSzPts val="4000"/>
              <a:buFont typeface="Arial"/>
              <a:buNone/>
            </a:pPr>
            <a:r>
              <a:rPr b="1" lang="en-US">
                <a:solidFill>
                  <a:srgbClr val="046B99"/>
                </a:solidFill>
              </a:rPr>
              <a:t>to foster social proofing</a:t>
            </a:r>
            <a:endParaRPr b="1">
              <a:solidFill>
                <a:srgbClr val="046B99"/>
              </a:solidFill>
            </a:endParaRPr>
          </a:p>
        </p:txBody>
      </p:sp>
      <p:sp>
        <p:nvSpPr>
          <p:cNvPr id="380" name="Google Shape;380;p4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Icon of front cover of the book Influence which informs this approach" id="381" name="Google Shape;381;p40" title="Book: Influence"/>
          <p:cNvPicPr preferRelativeResize="0"/>
          <p:nvPr/>
        </p:nvPicPr>
        <p:blipFill>
          <a:blip r:embed="rId4">
            <a:alphaModFix/>
          </a:blip>
          <a:stretch>
            <a:fillRect/>
          </a:stretch>
        </p:blipFill>
        <p:spPr>
          <a:xfrm>
            <a:off x="11233230" y="0"/>
            <a:ext cx="958770" cy="1458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6" name="Shape 386"/>
        <p:cNvGrpSpPr/>
        <p:nvPr/>
      </p:nvGrpSpPr>
      <p:grpSpPr>
        <a:xfrm>
          <a:off x="0" y="0"/>
          <a:ext cx="0" cy="0"/>
          <a:chOff x="0" y="0"/>
          <a:chExt cx="0" cy="0"/>
        </a:xfrm>
      </p:grpSpPr>
      <p:sp>
        <p:nvSpPr>
          <p:cNvPr id="387" name="Google Shape;387;p41"/>
          <p:cNvSpPr txBox="1"/>
          <p:nvPr>
            <p:ph type="title"/>
          </p:nvPr>
        </p:nvSpPr>
        <p:spPr>
          <a:xfrm>
            <a:off x="6529800" y="0"/>
            <a:ext cx="5662200" cy="6858000"/>
          </a:xfrm>
          <a:prstGeom prst="rect">
            <a:avLst/>
          </a:prstGeom>
        </p:spPr>
        <p:txBody>
          <a:bodyPr anchorCtr="0" anchor="ctr" bIns="68575" lIns="68575" spcFirstLastPara="1" rIns="68575" wrap="square" tIns="68575">
            <a:noAutofit/>
          </a:bodyPr>
          <a:lstStyle/>
          <a:p>
            <a:pPr indent="0" lvl="0" marL="228600" rtl="0" algn="l">
              <a:spcBef>
                <a:spcPts val="0"/>
              </a:spcBef>
              <a:spcAft>
                <a:spcPts val="0"/>
              </a:spcAft>
              <a:buNone/>
            </a:pPr>
            <a:r>
              <a:rPr lang="en-US" sz="6900">
                <a:solidFill>
                  <a:schemeClr val="accent1"/>
                </a:solidFill>
              </a:rPr>
              <a:t>Design analogies to foster </a:t>
            </a:r>
            <a:r>
              <a:rPr lang="en-US" sz="6900">
                <a:solidFill>
                  <a:schemeClr val="accent1"/>
                </a:solidFill>
              </a:rPr>
              <a:t>conceptual</a:t>
            </a:r>
            <a:r>
              <a:rPr lang="en-US" sz="6900">
                <a:solidFill>
                  <a:schemeClr val="accent1"/>
                </a:solidFill>
              </a:rPr>
              <a:t> shortcuts</a:t>
            </a:r>
            <a:endParaRPr sz="6900">
              <a:solidFill>
                <a:schemeClr val="accent1"/>
              </a:solidFill>
            </a:endParaRPr>
          </a:p>
        </p:txBody>
      </p:sp>
      <p:pic>
        <p:nvPicPr>
          <p:cNvPr descr="Icon of a trainer helping an exerciser lift weights." id="388" name="Google Shape;388;p41" title="The Data Gym"/>
          <p:cNvPicPr preferRelativeResize="0"/>
          <p:nvPr/>
        </p:nvPicPr>
        <p:blipFill>
          <a:blip r:embed="rId3">
            <a:alphaModFix/>
          </a:blip>
          <a:stretch>
            <a:fillRect/>
          </a:stretch>
        </p:blipFill>
        <p:spPr>
          <a:xfrm>
            <a:off x="0" y="0"/>
            <a:ext cx="6858000" cy="6858000"/>
          </a:xfrm>
          <a:prstGeom prst="rect">
            <a:avLst/>
          </a:prstGeom>
          <a:noFill/>
          <a:ln>
            <a:noFill/>
          </a:ln>
        </p:spPr>
      </p:pic>
      <p:sp>
        <p:nvSpPr>
          <p:cNvPr id="389" name="Google Shape;389;p4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90" name="Google Shape;390;p41"/>
          <p:cNvSpPr/>
          <p:nvPr/>
        </p:nvSpPr>
        <p:spPr>
          <a:xfrm>
            <a:off x="1379725" y="5888150"/>
            <a:ext cx="4386600" cy="62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046B99"/>
                </a:solidFill>
              </a:rPr>
              <a:t>IT maintains the gym</a:t>
            </a:r>
            <a:endParaRPr b="1" sz="3000">
              <a:solidFill>
                <a:srgbClr val="046B99"/>
              </a:solidFill>
            </a:endParaRPr>
          </a:p>
        </p:txBody>
      </p:sp>
      <p:sp>
        <p:nvSpPr>
          <p:cNvPr id="391" name="Google Shape;391;p41"/>
          <p:cNvSpPr/>
          <p:nvPr/>
        </p:nvSpPr>
        <p:spPr>
          <a:xfrm>
            <a:off x="162350" y="539200"/>
            <a:ext cx="5518800" cy="62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046B99"/>
                </a:solidFill>
              </a:rPr>
              <a:t>Data teams are the trainers</a:t>
            </a:r>
            <a:endParaRPr b="1" sz="3000">
              <a:solidFill>
                <a:srgbClr val="046B99"/>
              </a:solidFill>
            </a:endParaRPr>
          </a:p>
        </p:txBody>
      </p:sp>
      <p:sp>
        <p:nvSpPr>
          <p:cNvPr id="392" name="Google Shape;392;p41"/>
          <p:cNvSpPr/>
          <p:nvPr/>
        </p:nvSpPr>
        <p:spPr>
          <a:xfrm>
            <a:off x="3928400" y="2396075"/>
            <a:ext cx="3051300" cy="87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046B99"/>
                </a:solidFill>
              </a:rPr>
              <a:t>Business</a:t>
            </a:r>
            <a:r>
              <a:rPr b="1" lang="en-US" sz="3000">
                <a:solidFill>
                  <a:srgbClr val="046B99"/>
                </a:solidFill>
              </a:rPr>
              <a:t> has to commit to getting in shape</a:t>
            </a:r>
            <a:endParaRPr b="1" sz="3000">
              <a:solidFill>
                <a:srgbClr val="046B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609600" y="266701"/>
            <a:ext cx="109728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It’s too narrow: Government doesn’t deliver all the services - it does other stuff too</a:t>
            </a:r>
            <a:endParaRPr/>
          </a:p>
        </p:txBody>
      </p:sp>
      <p:sp>
        <p:nvSpPr>
          <p:cNvPr id="91" name="Google Shape;91;p15"/>
          <p:cNvSpPr/>
          <p:nvPr/>
        </p:nvSpPr>
        <p:spPr>
          <a:xfrm>
            <a:off x="609600" y="2548650"/>
            <a:ext cx="2009428" cy="1807850"/>
          </a:xfrm>
          <a:prstGeom prst="flowChartProcess">
            <a:avLst/>
          </a:prstGeom>
          <a:solidFill>
            <a:srgbClr val="6DBC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dk2"/>
                </a:solidFill>
              </a:rPr>
              <a:t>D</a:t>
            </a:r>
            <a:r>
              <a:rPr b="1" lang="en-US" sz="3000">
                <a:solidFill>
                  <a:schemeClr val="dk2"/>
                </a:solidFill>
              </a:rPr>
              <a:t>irect service provider</a:t>
            </a:r>
            <a:endParaRPr b="1" sz="3000">
              <a:solidFill>
                <a:schemeClr val="dk2"/>
              </a:solidFill>
            </a:endParaRPr>
          </a:p>
        </p:txBody>
      </p:sp>
      <p:sp>
        <p:nvSpPr>
          <p:cNvPr id="92" name="Google Shape;92;p15"/>
          <p:cNvSpPr/>
          <p:nvPr/>
        </p:nvSpPr>
        <p:spPr>
          <a:xfrm>
            <a:off x="6707351" y="2548650"/>
            <a:ext cx="2908250" cy="1807850"/>
          </a:xfrm>
          <a:prstGeom prst="flowChartProcess">
            <a:avLst/>
          </a:prstGeom>
          <a:solidFill>
            <a:srgbClr val="6DBC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dk2"/>
                </a:solidFill>
              </a:rPr>
              <a:t>Regulation</a:t>
            </a:r>
            <a:endParaRPr b="1" sz="3000">
              <a:solidFill>
                <a:schemeClr val="dk2"/>
              </a:solidFill>
            </a:endParaRPr>
          </a:p>
        </p:txBody>
      </p:sp>
      <p:sp>
        <p:nvSpPr>
          <p:cNvPr id="93" name="Google Shape;93;p15"/>
          <p:cNvSpPr/>
          <p:nvPr/>
        </p:nvSpPr>
        <p:spPr>
          <a:xfrm>
            <a:off x="2619025" y="2548650"/>
            <a:ext cx="4088325" cy="1807850"/>
          </a:xfrm>
          <a:prstGeom prst="flowChartProcess">
            <a:avLst/>
          </a:prstGeom>
          <a:solidFill>
            <a:srgbClr val="6DBC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dk2"/>
                </a:solidFill>
              </a:rPr>
              <a:t>Funder of services</a:t>
            </a:r>
            <a:endParaRPr b="1" sz="3000">
              <a:solidFill>
                <a:schemeClr val="dk2"/>
              </a:solidFill>
            </a:endParaRPr>
          </a:p>
        </p:txBody>
      </p:sp>
      <p:sp>
        <p:nvSpPr>
          <p:cNvPr id="94" name="Google Shape;94;p15"/>
          <p:cNvSpPr/>
          <p:nvPr/>
        </p:nvSpPr>
        <p:spPr>
          <a:xfrm>
            <a:off x="9615600" y="2548650"/>
            <a:ext cx="2078600" cy="1807850"/>
          </a:xfrm>
          <a:prstGeom prst="flowChartProcess">
            <a:avLst/>
          </a:prstGeom>
          <a:solidFill>
            <a:srgbClr val="6DBC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dk2"/>
                </a:solidFill>
              </a:rPr>
              <a:t>Research</a:t>
            </a:r>
            <a:endParaRPr b="1" sz="3000">
              <a:solidFill>
                <a:schemeClr val="dk2"/>
              </a:solidFill>
            </a:endParaRPr>
          </a:p>
        </p:txBody>
      </p:sp>
      <p:sp>
        <p:nvSpPr>
          <p:cNvPr id="95" name="Google Shape;95;p15"/>
          <p:cNvSpPr/>
          <p:nvPr/>
        </p:nvSpPr>
        <p:spPr>
          <a:xfrm>
            <a:off x="609600" y="4631325"/>
            <a:ext cx="114690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326D89"/>
                </a:solidFill>
              </a:rPr>
              <a:t>* Distribution not to scale and varies by level of government</a:t>
            </a:r>
            <a:endParaRPr b="1" sz="3000">
              <a:solidFill>
                <a:srgbClr val="326D89"/>
              </a:solidFill>
            </a:endParaRPr>
          </a:p>
        </p:txBody>
      </p:sp>
      <p:sp>
        <p:nvSpPr>
          <p:cNvPr id="96" name="Google Shape;96;p1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Screenshot of book cover" id="398" name="Google Shape;398;p42" title="Book: Good Strategy Bad Strategy"/>
          <p:cNvPicPr preferRelativeResize="0"/>
          <p:nvPr/>
        </p:nvPicPr>
        <p:blipFill>
          <a:blip r:embed="rId3">
            <a:alphaModFix/>
          </a:blip>
          <a:stretch>
            <a:fillRect/>
          </a:stretch>
        </p:blipFill>
        <p:spPr>
          <a:xfrm>
            <a:off x="954950" y="193025"/>
            <a:ext cx="4267075" cy="6471950"/>
          </a:xfrm>
          <a:prstGeom prst="rect">
            <a:avLst/>
          </a:prstGeom>
          <a:noFill/>
          <a:ln>
            <a:noFill/>
          </a:ln>
        </p:spPr>
      </p:pic>
      <p:sp>
        <p:nvSpPr>
          <p:cNvPr id="399" name="Google Shape;399;p42"/>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Screenshot of book cover" id="400" name="Google Shape;400;p42" title="Book: Moments of Impact"/>
          <p:cNvPicPr preferRelativeResize="0"/>
          <p:nvPr/>
        </p:nvPicPr>
        <p:blipFill>
          <a:blip r:embed="rId4">
            <a:alphaModFix/>
          </a:blip>
          <a:stretch>
            <a:fillRect/>
          </a:stretch>
        </p:blipFill>
        <p:spPr>
          <a:xfrm>
            <a:off x="6598000" y="193025"/>
            <a:ext cx="4305987" cy="6471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5" name="Shape 405"/>
        <p:cNvGrpSpPr/>
        <p:nvPr/>
      </p:nvGrpSpPr>
      <p:grpSpPr>
        <a:xfrm>
          <a:off x="0" y="0"/>
          <a:ext cx="0" cy="0"/>
          <a:chOff x="0" y="0"/>
          <a:chExt cx="0" cy="0"/>
        </a:xfrm>
      </p:grpSpPr>
      <p:sp>
        <p:nvSpPr>
          <p:cNvPr id="406" name="Google Shape;406;p43"/>
          <p:cNvSpPr txBox="1"/>
          <p:nvPr>
            <p:ph type="title"/>
          </p:nvPr>
        </p:nvSpPr>
        <p:spPr>
          <a:xfrm>
            <a:off x="0" y="0"/>
            <a:ext cx="4972500" cy="6858000"/>
          </a:xfrm>
          <a:prstGeom prst="rect">
            <a:avLst/>
          </a:prstGeom>
          <a:solidFill>
            <a:srgbClr val="046B99"/>
          </a:solidFill>
        </p:spPr>
        <p:txBody>
          <a:bodyPr anchorCtr="0" anchor="ctr" bIns="68575" lIns="68575" spcFirstLastPara="1" rIns="68575" wrap="square" tIns="68575">
            <a:noAutofit/>
          </a:bodyPr>
          <a:lstStyle/>
          <a:p>
            <a:pPr indent="0" lvl="0" marL="228600" rtl="0" algn="l">
              <a:spcBef>
                <a:spcPts val="0"/>
              </a:spcBef>
              <a:spcAft>
                <a:spcPts val="0"/>
              </a:spcAft>
              <a:buNone/>
            </a:pPr>
            <a:r>
              <a:rPr lang="en-US">
                <a:solidFill>
                  <a:srgbClr val="FDB81D"/>
                </a:solidFill>
              </a:rPr>
              <a:t>Change is hard. Choose work wisely.</a:t>
            </a:r>
            <a:endParaRPr>
              <a:solidFill>
                <a:srgbClr val="FDB81D"/>
              </a:solidFill>
            </a:endParaRPr>
          </a:p>
        </p:txBody>
      </p:sp>
      <p:sp>
        <p:nvSpPr>
          <p:cNvPr id="407" name="Google Shape;407;p4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43"/>
          <p:cNvSpPr/>
          <p:nvPr/>
        </p:nvSpPr>
        <p:spPr>
          <a:xfrm>
            <a:off x="5129950" y="232325"/>
            <a:ext cx="4061400" cy="40614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600">
                <a:solidFill>
                  <a:schemeClr val="accent6"/>
                </a:solidFill>
              </a:rPr>
              <a:t>Important</a:t>
            </a:r>
            <a:endParaRPr b="1" sz="3000">
              <a:solidFill>
                <a:schemeClr val="accent6"/>
              </a:solidFill>
            </a:endParaRPr>
          </a:p>
        </p:txBody>
      </p:sp>
      <p:sp>
        <p:nvSpPr>
          <p:cNvPr id="409" name="Google Shape;409;p43"/>
          <p:cNvSpPr/>
          <p:nvPr/>
        </p:nvSpPr>
        <p:spPr>
          <a:xfrm>
            <a:off x="7552148" y="232331"/>
            <a:ext cx="4061400" cy="40614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US" sz="2600">
                <a:solidFill>
                  <a:schemeClr val="accent1"/>
                </a:solidFill>
              </a:rPr>
              <a:t>No Jerks</a:t>
            </a:r>
            <a:endParaRPr b="1" sz="2600">
              <a:solidFill>
                <a:schemeClr val="accent1"/>
              </a:solidFill>
            </a:endParaRPr>
          </a:p>
        </p:txBody>
      </p:sp>
      <p:sp>
        <p:nvSpPr>
          <p:cNvPr id="410" name="Google Shape;410;p43"/>
          <p:cNvSpPr/>
          <p:nvPr/>
        </p:nvSpPr>
        <p:spPr>
          <a:xfrm>
            <a:off x="6302295" y="2271730"/>
            <a:ext cx="4061400" cy="4061400"/>
          </a:xfrm>
          <a:prstGeom prst="ellipse">
            <a:avLst/>
          </a:prstGeom>
          <a:noFill/>
          <a:ln cap="flat" cmpd="sng" w="28575">
            <a:solidFill>
              <a:srgbClr val="046B9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US" sz="2600">
                <a:solidFill>
                  <a:srgbClr val="046B99"/>
                </a:solidFill>
              </a:rPr>
              <a:t>Achievable</a:t>
            </a:r>
            <a:endParaRPr b="1" sz="2600">
              <a:solidFill>
                <a:srgbClr val="046B99"/>
              </a:solidFill>
            </a:endParaRPr>
          </a:p>
        </p:txBody>
      </p:sp>
      <p:sp>
        <p:nvSpPr>
          <p:cNvPr id="411" name="Google Shape;411;p43"/>
          <p:cNvSpPr/>
          <p:nvPr/>
        </p:nvSpPr>
        <p:spPr>
          <a:xfrm>
            <a:off x="7791950" y="1192100"/>
            <a:ext cx="1082100" cy="89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9900FF"/>
                </a:solidFill>
              </a:rPr>
              <a:t>Lost</a:t>
            </a:r>
            <a:endParaRPr b="1" sz="1600">
              <a:solidFill>
                <a:srgbClr val="9900FF"/>
              </a:solidFill>
            </a:endParaRPr>
          </a:p>
          <a:p>
            <a:pPr indent="0" lvl="0" marL="0" rtl="0" algn="ctr">
              <a:spcBef>
                <a:spcPts val="0"/>
              </a:spcBef>
              <a:spcAft>
                <a:spcPts val="0"/>
              </a:spcAft>
              <a:buNone/>
            </a:pPr>
            <a:r>
              <a:rPr b="1" lang="en-US" sz="1600">
                <a:solidFill>
                  <a:srgbClr val="9900FF"/>
                </a:solidFill>
              </a:rPr>
              <a:t>causes</a:t>
            </a:r>
            <a:endParaRPr b="1" sz="1600">
              <a:solidFill>
                <a:srgbClr val="9900FF"/>
              </a:solidFill>
            </a:endParaRPr>
          </a:p>
        </p:txBody>
      </p:sp>
      <p:sp>
        <p:nvSpPr>
          <p:cNvPr id="412" name="Google Shape;412;p43"/>
          <p:cNvSpPr/>
          <p:nvPr/>
        </p:nvSpPr>
        <p:spPr>
          <a:xfrm>
            <a:off x="8874050" y="3233775"/>
            <a:ext cx="1250700" cy="89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9900FF"/>
                </a:solidFill>
              </a:rPr>
              <a:t>Diversions</a:t>
            </a:r>
            <a:endParaRPr b="1" sz="1600">
              <a:solidFill>
                <a:srgbClr val="9900FF"/>
              </a:solidFill>
            </a:endParaRPr>
          </a:p>
        </p:txBody>
      </p:sp>
      <p:sp>
        <p:nvSpPr>
          <p:cNvPr id="413" name="Google Shape;413;p43"/>
          <p:cNvSpPr/>
          <p:nvPr/>
        </p:nvSpPr>
        <p:spPr>
          <a:xfrm>
            <a:off x="6405000" y="3233775"/>
            <a:ext cx="1738500" cy="89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9900FF"/>
                </a:solidFill>
              </a:rPr>
              <a:t>Battlegrounds</a:t>
            </a:r>
            <a:endParaRPr b="1" sz="1600">
              <a:solidFill>
                <a:srgbClr val="9900FF"/>
              </a:solidFill>
            </a:endParaRPr>
          </a:p>
        </p:txBody>
      </p:sp>
      <p:sp>
        <p:nvSpPr>
          <p:cNvPr id="414" name="Google Shape;414;p43"/>
          <p:cNvSpPr/>
          <p:nvPr/>
        </p:nvSpPr>
        <p:spPr>
          <a:xfrm>
            <a:off x="7463750" y="2390350"/>
            <a:ext cx="1738500" cy="89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solidFill>
                  <a:srgbClr val="9900FF"/>
                </a:solidFill>
              </a:rPr>
              <a:t>Work</a:t>
            </a:r>
            <a:endParaRPr b="1" sz="2600">
              <a:solidFill>
                <a:srgbClr val="9900FF"/>
              </a:solidFill>
            </a:endParaRPr>
          </a:p>
          <a:p>
            <a:pPr indent="0" lvl="0" marL="0" rtl="0" algn="ctr">
              <a:spcBef>
                <a:spcPts val="0"/>
              </a:spcBef>
              <a:spcAft>
                <a:spcPts val="0"/>
              </a:spcAft>
              <a:buNone/>
            </a:pPr>
            <a:r>
              <a:rPr b="1" lang="en-US" sz="2600">
                <a:solidFill>
                  <a:srgbClr val="9900FF"/>
                </a:solidFill>
              </a:rPr>
              <a:t>here!</a:t>
            </a:r>
            <a:endParaRPr b="1" sz="2600">
              <a:solidFill>
                <a:srgbClr val="99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Image of a galaxy with an arrow indicating we are here." id="421" name="Google Shape;421;p44" title="The galaxy"/>
          <p:cNvPicPr preferRelativeResize="0"/>
          <p:nvPr/>
        </p:nvPicPr>
        <p:blipFill>
          <a:blip r:embed="rId3">
            <a:alphaModFix/>
          </a:blip>
          <a:stretch>
            <a:fillRect/>
          </a:stretch>
        </p:blipFill>
        <p:spPr>
          <a:xfrm>
            <a:off x="0" y="4"/>
            <a:ext cx="12191999" cy="6858000"/>
          </a:xfrm>
          <a:prstGeom prst="rect">
            <a:avLst/>
          </a:prstGeom>
          <a:noFill/>
          <a:ln>
            <a:noFill/>
          </a:ln>
        </p:spPr>
      </p:pic>
      <p:sp>
        <p:nvSpPr>
          <p:cNvPr id="422" name="Google Shape;422;p44"/>
          <p:cNvSpPr/>
          <p:nvPr/>
        </p:nvSpPr>
        <p:spPr>
          <a:xfrm>
            <a:off x="7592700" y="254400"/>
            <a:ext cx="4279200" cy="8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4000">
                <a:solidFill>
                  <a:srgbClr val="FFFFFF"/>
                </a:solidFill>
              </a:rPr>
              <a:t>We are here</a:t>
            </a:r>
            <a:endParaRPr b="1" sz="4000">
              <a:solidFill>
                <a:srgbClr val="FFFFFF"/>
              </a:solidFill>
            </a:endParaRPr>
          </a:p>
        </p:txBody>
      </p:sp>
      <p:cxnSp>
        <p:nvCxnSpPr>
          <p:cNvPr id="423" name="Google Shape;423;p44"/>
          <p:cNvCxnSpPr/>
          <p:nvPr/>
        </p:nvCxnSpPr>
        <p:spPr>
          <a:xfrm flipH="1" rot="10800000">
            <a:off x="7188550" y="1081475"/>
            <a:ext cx="3342900" cy="4828800"/>
          </a:xfrm>
          <a:prstGeom prst="straightConnector1">
            <a:avLst/>
          </a:prstGeom>
          <a:noFill/>
          <a:ln cap="flat" cmpd="sng" w="114300">
            <a:solidFill>
              <a:srgbClr val="FFFFFF"/>
            </a:solidFill>
            <a:prstDash val="solid"/>
            <a:round/>
            <a:headEnd len="med" w="med" type="oval"/>
            <a:tailEnd len="med" w="med" type="none"/>
          </a:ln>
        </p:spPr>
      </p:cxnSp>
      <p:cxnSp>
        <p:nvCxnSpPr>
          <p:cNvPr id="424" name="Google Shape;424;p44"/>
          <p:cNvCxnSpPr/>
          <p:nvPr/>
        </p:nvCxnSpPr>
        <p:spPr>
          <a:xfrm rot="10800000">
            <a:off x="7701850" y="1081550"/>
            <a:ext cx="2829600" cy="0"/>
          </a:xfrm>
          <a:prstGeom prst="straightConnector1">
            <a:avLst/>
          </a:prstGeom>
          <a:noFill/>
          <a:ln cap="flat" cmpd="sng" w="114300">
            <a:solidFill>
              <a:srgbClr val="FFFFFF"/>
            </a:solidFill>
            <a:prstDash val="solid"/>
            <a:round/>
            <a:headEnd len="med" w="med" type="none"/>
            <a:tailEnd len="med" w="med" type="none"/>
          </a:ln>
        </p:spPr>
      </p:cxnSp>
      <p:sp>
        <p:nvSpPr>
          <p:cNvPr id="425" name="Google Shape;425;p44"/>
          <p:cNvSpPr txBox="1"/>
          <p:nvPr/>
        </p:nvSpPr>
        <p:spPr>
          <a:xfrm>
            <a:off x="0" y="651180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050">
                <a:solidFill>
                  <a:srgbClr val="EEEEEE"/>
                </a:solidFill>
                <a:highlight>
                  <a:srgbClr val="3F3F42"/>
                </a:highlight>
              </a:rPr>
              <a:t>MARK GARLICK/SCIENCE PHOTO LIBRARY</a:t>
            </a:r>
            <a:endParaRPr sz="1050">
              <a:solidFill>
                <a:srgbClr val="EEEEEE"/>
              </a:solidFill>
              <a:highlight>
                <a:srgbClr val="3F3F42"/>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5"/>
          <p:cNvSpPr txBox="1"/>
          <p:nvPr>
            <p:ph type="title"/>
          </p:nvPr>
        </p:nvSpPr>
        <p:spPr>
          <a:xfrm>
            <a:off x="6134100" y="0"/>
            <a:ext cx="6057900" cy="68580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a:t>Thank you!</a:t>
            </a:r>
            <a:endParaRPr/>
          </a:p>
          <a:p>
            <a:pPr indent="0" lvl="0" marL="0" rtl="0" algn="ctr">
              <a:spcBef>
                <a:spcPts val="0"/>
              </a:spcBef>
              <a:spcAft>
                <a:spcPts val="0"/>
              </a:spcAft>
              <a:buNone/>
            </a:pPr>
            <a:r>
              <a:rPr lang="en-US" sz="3000"/>
              <a:t>Questions / feedback / feelings / reactions / thoughts</a:t>
            </a:r>
            <a:endParaRPr/>
          </a:p>
          <a:p>
            <a:pPr indent="0" lvl="0" marL="0" rtl="0" algn="ctr">
              <a:spcBef>
                <a:spcPts val="0"/>
              </a:spcBef>
              <a:spcAft>
                <a:spcPts val="0"/>
              </a:spcAft>
              <a:buNone/>
            </a:pPr>
            <a:r>
              <a:rPr lang="en-US" sz="3000"/>
              <a:t>w</a:t>
            </a:r>
            <a:r>
              <a:rPr lang="en-US" sz="3000"/>
              <a:t>elcome!</a:t>
            </a:r>
            <a:endParaRPr sz="3000"/>
          </a:p>
          <a:p>
            <a:pPr indent="0" lvl="0" marL="0" rtl="0" algn="ctr">
              <a:spcBef>
                <a:spcPts val="0"/>
              </a:spcBef>
              <a:spcAft>
                <a:spcPts val="0"/>
              </a:spcAft>
              <a:buNone/>
            </a:pPr>
            <a:r>
              <a:t/>
            </a:r>
            <a:endParaRPr sz="3000"/>
          </a:p>
          <a:p>
            <a:pPr indent="0" lvl="0" marL="0" rtl="0" algn="ctr">
              <a:spcBef>
                <a:spcPts val="640"/>
              </a:spcBef>
              <a:spcAft>
                <a:spcPts val="0"/>
              </a:spcAft>
              <a:buNone/>
            </a:pPr>
            <a:r>
              <a:rPr lang="en-US" sz="1700"/>
              <a:t>@joybonaguro | medium.com/@joybonaguro</a:t>
            </a:r>
            <a:endParaRPr sz="1800"/>
          </a:p>
        </p:txBody>
      </p:sp>
      <p:pic>
        <p:nvPicPr>
          <p:cNvPr id="432" name="Google Shape;432;p45"/>
          <p:cNvPicPr preferRelativeResize="0"/>
          <p:nvPr/>
        </p:nvPicPr>
        <p:blipFill>
          <a:blip r:embed="rId3">
            <a:alphaModFix/>
          </a:blip>
          <a:stretch>
            <a:fillRect/>
          </a:stretch>
        </p:blipFill>
        <p:spPr>
          <a:xfrm>
            <a:off x="1103500" y="1143000"/>
            <a:ext cx="4572000" cy="4572000"/>
          </a:xfrm>
          <a:prstGeom prst="rect">
            <a:avLst/>
          </a:prstGeom>
          <a:noFill/>
          <a:ln>
            <a:noFill/>
          </a:ln>
        </p:spPr>
      </p:pic>
      <p:sp>
        <p:nvSpPr>
          <p:cNvPr id="433" name="Google Shape;433;p4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Lack of connective tissue </a:t>
            </a:r>
            <a:r>
              <a:rPr lang="en-US"/>
              <a:t>between</a:t>
            </a:r>
            <a:r>
              <a:rPr lang="en-US"/>
              <a:t> projects ignores the importance of leverage</a:t>
            </a:r>
            <a:endParaRPr/>
          </a:p>
        </p:txBody>
      </p:sp>
      <p:sp>
        <p:nvSpPr>
          <p:cNvPr id="103" name="Google Shape;103;p16"/>
          <p:cNvSpPr txBox="1"/>
          <p:nvPr>
            <p:ph idx="1" type="body"/>
          </p:nvPr>
        </p:nvSpPr>
        <p:spPr>
          <a:xfrm>
            <a:off x="609600" y="1687513"/>
            <a:ext cx="5386800" cy="639900"/>
          </a:xfrm>
          <a:prstGeom prst="rect">
            <a:avLst/>
          </a:prstGeom>
        </p:spPr>
        <p:txBody>
          <a:bodyPr anchorCtr="0" anchor="b" bIns="45700" lIns="91425" spcFirstLastPara="1" rIns="91425" wrap="square" tIns="45700">
            <a:noAutofit/>
          </a:bodyPr>
          <a:lstStyle/>
          <a:p>
            <a:pPr indent="0" lvl="0" marL="0" rtl="0" algn="l">
              <a:spcBef>
                <a:spcPts val="480"/>
              </a:spcBef>
              <a:spcAft>
                <a:spcPts val="0"/>
              </a:spcAft>
              <a:buNone/>
            </a:pPr>
            <a:r>
              <a:rPr lang="en-US">
                <a:solidFill>
                  <a:schemeClr val="dk2"/>
                </a:solidFill>
              </a:rPr>
              <a:t>Starting fresh every time is exhausting</a:t>
            </a:r>
            <a:endParaRPr>
              <a:solidFill>
                <a:schemeClr val="dk2"/>
              </a:solidFill>
            </a:endParaRPr>
          </a:p>
        </p:txBody>
      </p:sp>
      <p:sp>
        <p:nvSpPr>
          <p:cNvPr id="104" name="Google Shape;104;p16"/>
          <p:cNvSpPr txBox="1"/>
          <p:nvPr>
            <p:ph idx="3" type="body"/>
          </p:nvPr>
        </p:nvSpPr>
        <p:spPr>
          <a:xfrm>
            <a:off x="6193368" y="1687513"/>
            <a:ext cx="5388900" cy="639900"/>
          </a:xfrm>
          <a:prstGeom prst="rect">
            <a:avLst/>
          </a:prstGeom>
        </p:spPr>
        <p:txBody>
          <a:bodyPr anchorCtr="0" anchor="b" bIns="45700" lIns="91425" spcFirstLastPara="1" rIns="91425" wrap="square" tIns="45700">
            <a:noAutofit/>
          </a:bodyPr>
          <a:lstStyle/>
          <a:p>
            <a:pPr indent="0" lvl="0" marL="0" rtl="0" algn="l">
              <a:spcBef>
                <a:spcPts val="480"/>
              </a:spcBef>
              <a:spcAft>
                <a:spcPts val="0"/>
              </a:spcAft>
              <a:buNone/>
            </a:pPr>
            <a:r>
              <a:rPr lang="en-US">
                <a:solidFill>
                  <a:schemeClr val="dk2"/>
                </a:solidFill>
              </a:rPr>
              <a:t>Strategically linking projects is a booster</a:t>
            </a:r>
            <a:endParaRPr>
              <a:solidFill>
                <a:schemeClr val="dk2"/>
              </a:solidFill>
            </a:endParaRPr>
          </a:p>
        </p:txBody>
      </p:sp>
      <p:pic>
        <p:nvPicPr>
          <p:cNvPr descr="Individuals pushing large objects on their one and independently" id="105" name="Google Shape;105;p16" title="Heavy lifts"/>
          <p:cNvPicPr preferRelativeResize="0"/>
          <p:nvPr/>
        </p:nvPicPr>
        <p:blipFill>
          <a:blip r:embed="rId3">
            <a:alphaModFix/>
          </a:blip>
          <a:stretch>
            <a:fillRect/>
          </a:stretch>
        </p:blipFill>
        <p:spPr>
          <a:xfrm>
            <a:off x="705675" y="2532222"/>
            <a:ext cx="4988851" cy="2956350"/>
          </a:xfrm>
          <a:prstGeom prst="rect">
            <a:avLst/>
          </a:prstGeom>
          <a:noFill/>
          <a:ln>
            <a:noFill/>
          </a:ln>
        </p:spPr>
      </p:pic>
      <p:sp>
        <p:nvSpPr>
          <p:cNvPr id="106" name="Google Shape;106;p16"/>
          <p:cNvSpPr txBox="1"/>
          <p:nvPr/>
        </p:nvSpPr>
        <p:spPr>
          <a:xfrm>
            <a:off x="705675" y="5488575"/>
            <a:ext cx="498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999999"/>
                </a:solidFill>
              </a:rPr>
              <a:t>https://www.domo.com/blog/why-bi-leverage-matters-and-how-businesses-can-get-it/</a:t>
            </a:r>
            <a:endParaRPr sz="1000">
              <a:solidFill>
                <a:srgbClr val="999999"/>
              </a:solidFill>
            </a:endParaRPr>
          </a:p>
        </p:txBody>
      </p:sp>
      <p:pic>
        <p:nvPicPr>
          <p:cNvPr descr="Drawing of lever with effort and skill on one side and output on the other." id="107" name="Google Shape;107;p16" title="Leverage: Increase your input to output ratio"/>
          <p:cNvPicPr preferRelativeResize="0"/>
          <p:nvPr/>
        </p:nvPicPr>
        <p:blipFill>
          <a:blip r:embed="rId4">
            <a:alphaModFix/>
          </a:blip>
          <a:stretch>
            <a:fillRect/>
          </a:stretch>
        </p:blipFill>
        <p:spPr>
          <a:xfrm>
            <a:off x="6297624" y="2532224"/>
            <a:ext cx="4344700" cy="3878175"/>
          </a:xfrm>
          <a:prstGeom prst="rect">
            <a:avLst/>
          </a:prstGeom>
          <a:noFill/>
          <a:ln>
            <a:noFill/>
          </a:ln>
        </p:spPr>
      </p:pic>
      <p:sp>
        <p:nvSpPr>
          <p:cNvPr id="108" name="Google Shape;108;p16"/>
          <p:cNvSpPr txBox="1"/>
          <p:nvPr/>
        </p:nvSpPr>
        <p:spPr>
          <a:xfrm>
            <a:off x="6297625" y="6410400"/>
            <a:ext cx="498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solidFill>
                  <a:srgbClr val="C5C5C5"/>
                </a:solidFill>
                <a:highlight>
                  <a:srgbClr val="FFFFFF"/>
                </a:highlight>
              </a:rPr>
              <a:t>Illustration by </a:t>
            </a:r>
            <a:r>
              <a:rPr i="1" lang="en-US" sz="1000" u="sng">
                <a:solidFill>
                  <a:srgbClr val="797979"/>
                </a:solidFill>
                <a:highlight>
                  <a:srgbClr val="FFFFFF"/>
                </a:highlight>
                <a:hlinkClick r:id="rId5">
                  <a:extLst>
                    <a:ext uri="{A12FA001-AC4F-418D-AE19-62706E023703}">
                      <ahyp:hlinkClr val="tx"/>
                    </a:ext>
                  </a:extLst>
                </a:hlinkClick>
              </a:rPr>
              <a:t>Andrew Yu</a:t>
            </a:r>
            <a:endParaRPr sz="1000">
              <a:solidFill>
                <a:srgbClr val="999999"/>
              </a:solidFill>
            </a:endParaRPr>
          </a:p>
        </p:txBody>
      </p:sp>
      <p:sp>
        <p:nvSpPr>
          <p:cNvPr id="109" name="Google Shape;109;p16"/>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609600" y="266701"/>
            <a:ext cx="109728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Image of a school bus" id="116" name="Google Shape;116;p17" title="School bus"/>
          <p:cNvPicPr preferRelativeResize="0"/>
          <p:nvPr/>
        </p:nvPicPr>
        <p:blipFill>
          <a:blip r:embed="rId3">
            <a:alphaModFix/>
          </a:blip>
          <a:stretch>
            <a:fillRect/>
          </a:stretch>
        </p:blipFill>
        <p:spPr>
          <a:xfrm>
            <a:off x="0" y="0"/>
            <a:ext cx="12192001" cy="7202282"/>
          </a:xfrm>
          <a:prstGeom prst="rect">
            <a:avLst/>
          </a:prstGeom>
          <a:noFill/>
          <a:ln>
            <a:noFill/>
          </a:ln>
        </p:spPr>
      </p:pic>
      <p:sp>
        <p:nvSpPr>
          <p:cNvPr id="117" name="Google Shape;117;p17"/>
          <p:cNvSpPr txBox="1"/>
          <p:nvPr>
            <p:ph type="title"/>
          </p:nvPr>
        </p:nvSpPr>
        <p:spPr>
          <a:xfrm>
            <a:off x="0" y="5396700"/>
            <a:ext cx="12192000" cy="927900"/>
          </a:xfrm>
          <a:prstGeom prst="rect">
            <a:avLst/>
          </a:prstGeom>
          <a:solidFill>
            <a:srgbClr val="326D89"/>
          </a:solidFill>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FFFF"/>
                </a:solidFill>
              </a:rPr>
              <a:t>In gov’t everyone on the bus has a brake pedal</a:t>
            </a:r>
            <a:endParaRPr>
              <a:solidFill>
                <a:srgbClr val="FFFFFF"/>
              </a:solidFill>
            </a:endParaRPr>
          </a:p>
        </p:txBody>
      </p:sp>
      <p:sp>
        <p:nvSpPr>
          <p:cNvPr id="118" name="Google Shape;118;p1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6134100" y="0"/>
            <a:ext cx="6057900" cy="68580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a:t>Toolkit to help you design a strategy for your bus(es)</a:t>
            </a:r>
            <a:endParaRPr/>
          </a:p>
        </p:txBody>
      </p:sp>
      <p:pic>
        <p:nvPicPr>
          <p:cNvPr descr="Icon of a toolbox with different tools" id="125" name="Google Shape;125;p18" title="Toolkit"/>
          <p:cNvPicPr preferRelativeResize="0"/>
          <p:nvPr/>
        </p:nvPicPr>
        <p:blipFill>
          <a:blip r:embed="rId3">
            <a:alphaModFix/>
          </a:blip>
          <a:stretch>
            <a:fillRect/>
          </a:stretch>
        </p:blipFill>
        <p:spPr>
          <a:xfrm>
            <a:off x="0" y="0"/>
            <a:ext cx="6858000" cy="6858000"/>
          </a:xfrm>
          <a:prstGeom prst="rect">
            <a:avLst/>
          </a:prstGeom>
          <a:noFill/>
          <a:ln>
            <a:noFill/>
          </a:ln>
        </p:spPr>
      </p:pic>
      <p:sp>
        <p:nvSpPr>
          <p:cNvPr id="126" name="Google Shape;126;p1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6134100" y="0"/>
            <a:ext cx="6057900" cy="68580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a:t>Institutional stakeholders</a:t>
            </a:r>
            <a:endParaRPr/>
          </a:p>
        </p:txBody>
      </p:sp>
      <p:pic>
        <p:nvPicPr>
          <p:cNvPr id="133" name="Google Shape;133;p19"/>
          <p:cNvPicPr preferRelativeResize="0"/>
          <p:nvPr/>
        </p:nvPicPr>
        <p:blipFill>
          <a:blip r:embed="rId3">
            <a:alphaModFix/>
          </a:blip>
          <a:stretch>
            <a:fillRect/>
          </a:stretch>
        </p:blipFill>
        <p:spPr>
          <a:xfrm>
            <a:off x="0" y="0"/>
            <a:ext cx="6858000" cy="6858000"/>
          </a:xfrm>
          <a:prstGeom prst="rect">
            <a:avLst/>
          </a:prstGeom>
          <a:noFill/>
          <a:ln>
            <a:noFill/>
          </a:ln>
        </p:spPr>
      </p:pic>
      <p:pic>
        <p:nvPicPr>
          <p:cNvPr descr="Stick figure holding a stake" id="134" name="Google Shape;134;p19" title="Stakeholder"/>
          <p:cNvPicPr preferRelativeResize="0"/>
          <p:nvPr/>
        </p:nvPicPr>
        <p:blipFill>
          <a:blip r:embed="rId4">
            <a:alphaModFix/>
          </a:blip>
          <a:stretch>
            <a:fillRect/>
          </a:stretch>
        </p:blipFill>
        <p:spPr>
          <a:xfrm>
            <a:off x="1802575" y="541725"/>
            <a:ext cx="5237901" cy="5237901"/>
          </a:xfrm>
          <a:prstGeom prst="rect">
            <a:avLst/>
          </a:prstGeom>
          <a:noFill/>
          <a:ln>
            <a:noFill/>
          </a:ln>
        </p:spPr>
      </p:pic>
      <p:sp>
        <p:nvSpPr>
          <p:cNvPr id="135" name="Google Shape;135;p1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609600" y="266701"/>
            <a:ext cx="10972800" cy="115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Diagnose and analyze where you sit</a:t>
            </a:r>
            <a:endParaRPr/>
          </a:p>
        </p:txBody>
      </p:sp>
      <p:pic>
        <p:nvPicPr>
          <p:cNvPr descr="Screenshot of San Francisco's organization chart" id="142" name="Google Shape;142;p20" title="City of San Francisco Organization Chart"/>
          <p:cNvPicPr preferRelativeResize="0"/>
          <p:nvPr/>
        </p:nvPicPr>
        <p:blipFill>
          <a:blip r:embed="rId3">
            <a:alphaModFix/>
          </a:blip>
          <a:stretch>
            <a:fillRect/>
          </a:stretch>
        </p:blipFill>
        <p:spPr>
          <a:xfrm>
            <a:off x="807450" y="1560550"/>
            <a:ext cx="6194374" cy="4666425"/>
          </a:xfrm>
          <a:prstGeom prst="rect">
            <a:avLst/>
          </a:prstGeom>
          <a:noFill/>
          <a:ln>
            <a:noFill/>
          </a:ln>
        </p:spPr>
      </p:pic>
      <p:sp>
        <p:nvSpPr>
          <p:cNvPr id="143" name="Google Shape;143;p20"/>
          <p:cNvSpPr/>
          <p:nvPr/>
        </p:nvSpPr>
        <p:spPr>
          <a:xfrm>
            <a:off x="7280225" y="1416900"/>
            <a:ext cx="4440300" cy="89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500">
                <a:solidFill>
                  <a:srgbClr val="FFFFFF"/>
                </a:solidFill>
              </a:rPr>
              <a:t>Design factors that flow from where you sit:</a:t>
            </a:r>
            <a:endParaRPr b="1" sz="2500">
              <a:solidFill>
                <a:srgbClr val="FFFFFF"/>
              </a:solidFill>
            </a:endParaRPr>
          </a:p>
        </p:txBody>
      </p:sp>
      <p:sp>
        <p:nvSpPr>
          <p:cNvPr id="144" name="Google Shape;144;p20"/>
          <p:cNvSpPr/>
          <p:nvPr/>
        </p:nvSpPr>
        <p:spPr>
          <a:xfrm>
            <a:off x="7280225" y="2313300"/>
            <a:ext cx="4440300" cy="3782700"/>
          </a:xfrm>
          <a:prstGeom prst="rect">
            <a:avLst/>
          </a:prstGeom>
          <a:noFill/>
          <a:ln>
            <a:noFill/>
          </a:ln>
        </p:spPr>
        <p:txBody>
          <a:bodyPr anchorCtr="0" anchor="ctr" bIns="91425" lIns="91425" spcFirstLastPara="1" rIns="91425" wrap="square" tIns="91425">
            <a:noAutofit/>
          </a:bodyPr>
          <a:lstStyle/>
          <a:p>
            <a:pPr indent="-387350" lvl="0" marL="457200" rtl="0" algn="l">
              <a:spcBef>
                <a:spcPts val="0"/>
              </a:spcBef>
              <a:spcAft>
                <a:spcPts val="0"/>
              </a:spcAft>
              <a:buClr>
                <a:srgbClr val="2B2B2B"/>
              </a:buClr>
              <a:buSzPts val="2500"/>
              <a:buChar char="●"/>
            </a:pPr>
            <a:r>
              <a:rPr lang="en-US" sz="2500">
                <a:solidFill>
                  <a:srgbClr val="2B2B2B"/>
                </a:solidFill>
              </a:rPr>
              <a:t>Your organization’s</a:t>
            </a:r>
            <a:endParaRPr sz="2500">
              <a:solidFill>
                <a:srgbClr val="2B2B2B"/>
              </a:solidFill>
            </a:endParaRPr>
          </a:p>
          <a:p>
            <a:pPr indent="-387350" lvl="1" marL="914400" rtl="0" algn="l">
              <a:spcBef>
                <a:spcPts val="0"/>
              </a:spcBef>
              <a:spcAft>
                <a:spcPts val="0"/>
              </a:spcAft>
              <a:buClr>
                <a:srgbClr val="2B2B2B"/>
              </a:buClr>
              <a:buSzPts val="2500"/>
              <a:buChar char="○"/>
            </a:pPr>
            <a:r>
              <a:rPr lang="en-US" sz="2500">
                <a:solidFill>
                  <a:srgbClr val="2B2B2B"/>
                </a:solidFill>
              </a:rPr>
              <a:t>History and reputation</a:t>
            </a:r>
            <a:endParaRPr sz="2500">
              <a:solidFill>
                <a:srgbClr val="2B2B2B"/>
              </a:solidFill>
            </a:endParaRPr>
          </a:p>
          <a:p>
            <a:pPr indent="-387350" lvl="1" marL="914400" rtl="0" algn="l">
              <a:spcBef>
                <a:spcPts val="0"/>
              </a:spcBef>
              <a:spcAft>
                <a:spcPts val="0"/>
              </a:spcAft>
              <a:buClr>
                <a:srgbClr val="2B2B2B"/>
              </a:buClr>
              <a:buSzPts val="2500"/>
              <a:buChar char="○"/>
            </a:pPr>
            <a:r>
              <a:rPr lang="en-US" sz="2500">
                <a:solidFill>
                  <a:srgbClr val="2B2B2B"/>
                </a:solidFill>
              </a:rPr>
              <a:t>Leverage and influence</a:t>
            </a:r>
            <a:endParaRPr sz="2500">
              <a:solidFill>
                <a:srgbClr val="2B2B2B"/>
              </a:solidFill>
            </a:endParaRPr>
          </a:p>
          <a:p>
            <a:pPr indent="-387350" lvl="0" marL="457200" rtl="0" algn="l">
              <a:spcBef>
                <a:spcPts val="0"/>
              </a:spcBef>
              <a:spcAft>
                <a:spcPts val="0"/>
              </a:spcAft>
              <a:buClr>
                <a:srgbClr val="2B2B2B"/>
              </a:buClr>
              <a:buSzPts val="2500"/>
              <a:buChar char="●"/>
            </a:pPr>
            <a:r>
              <a:rPr lang="en-US" sz="2500">
                <a:solidFill>
                  <a:srgbClr val="2B2B2B"/>
                </a:solidFill>
              </a:rPr>
              <a:t>Institutional friends (and enemies)</a:t>
            </a:r>
            <a:endParaRPr sz="2500">
              <a:solidFill>
                <a:srgbClr val="2B2B2B"/>
              </a:solidFill>
            </a:endParaRPr>
          </a:p>
          <a:p>
            <a:pPr indent="-387350" lvl="0" marL="457200" rtl="0" algn="l">
              <a:spcBef>
                <a:spcPts val="0"/>
              </a:spcBef>
              <a:spcAft>
                <a:spcPts val="0"/>
              </a:spcAft>
              <a:buClr>
                <a:srgbClr val="2B2B2B"/>
              </a:buClr>
              <a:buSzPts val="2500"/>
              <a:buChar char="●"/>
            </a:pPr>
            <a:r>
              <a:rPr lang="en-US" sz="2500">
                <a:solidFill>
                  <a:srgbClr val="2B2B2B"/>
                </a:solidFill>
              </a:rPr>
              <a:t>Your boss and their </a:t>
            </a:r>
            <a:r>
              <a:rPr i="1" lang="en-US" sz="2500">
                <a:solidFill>
                  <a:srgbClr val="2B2B2B"/>
                </a:solidFill>
              </a:rPr>
              <a:t>perceived</a:t>
            </a:r>
            <a:r>
              <a:rPr lang="en-US" sz="2500">
                <a:solidFill>
                  <a:srgbClr val="2B2B2B"/>
                </a:solidFill>
              </a:rPr>
              <a:t> tenure</a:t>
            </a:r>
            <a:endParaRPr sz="2500">
              <a:solidFill>
                <a:srgbClr val="2B2B2B"/>
              </a:solidFill>
            </a:endParaRPr>
          </a:p>
          <a:p>
            <a:pPr indent="-387350" lvl="0" marL="457200" rtl="0" algn="l">
              <a:spcBef>
                <a:spcPts val="0"/>
              </a:spcBef>
              <a:spcAft>
                <a:spcPts val="0"/>
              </a:spcAft>
              <a:buClr>
                <a:srgbClr val="2B2B2B"/>
              </a:buClr>
              <a:buSzPts val="2500"/>
              <a:buChar char="●"/>
            </a:pPr>
            <a:r>
              <a:rPr lang="en-US" sz="2500">
                <a:solidFill>
                  <a:srgbClr val="2B2B2B"/>
                </a:solidFill>
              </a:rPr>
              <a:t>Elected versus appointed versus civil service</a:t>
            </a:r>
            <a:endParaRPr sz="2500">
              <a:solidFill>
                <a:srgbClr val="2B2B2B"/>
              </a:solidFill>
            </a:endParaRPr>
          </a:p>
        </p:txBody>
      </p:sp>
      <p:sp>
        <p:nvSpPr>
          <p:cNvPr id="145" name="Google Shape;145;p2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0" y="-5"/>
            <a:ext cx="5334000" cy="6858000"/>
          </a:xfrm>
          <a:prstGeom prst="rect">
            <a:avLst/>
          </a:prstGeom>
        </p:spPr>
        <p:txBody>
          <a:bodyPr anchorCtr="0" anchor="ctr" bIns="45700" lIns="91425" spcFirstLastPara="1" rIns="91425" wrap="square" tIns="45700">
            <a:noAutofit/>
          </a:bodyPr>
          <a:lstStyle/>
          <a:p>
            <a:pPr indent="0" lvl="0" marL="171450" rtl="0" algn="l">
              <a:spcBef>
                <a:spcPts val="0"/>
              </a:spcBef>
              <a:spcAft>
                <a:spcPts val="0"/>
              </a:spcAft>
              <a:buNone/>
            </a:pPr>
            <a:r>
              <a:rPr lang="en-US" sz="5900"/>
              <a:t>Map your stakeholders by level of </a:t>
            </a:r>
            <a:r>
              <a:rPr lang="en-US" sz="5900"/>
              <a:t>interest</a:t>
            </a:r>
            <a:r>
              <a:rPr lang="en-US" sz="5900"/>
              <a:t> and power</a:t>
            </a:r>
            <a:endParaRPr sz="5900"/>
          </a:p>
        </p:txBody>
      </p:sp>
      <p:pic>
        <p:nvPicPr>
          <p:cNvPr descr="A 2 by 2 matrix with interest on the x axis and power on the y axis. Stakeholders with low interest/low power should be monitored. Stakeholders with high interest/low power should be kept informed. Stakeholders with low interest/high power should be kept satisfied. Stakeholders with high interest/high power should be closely managed." id="152" name="Google Shape;152;p21" title="Stakeholder analysis 2x2"/>
          <p:cNvPicPr preferRelativeResize="0"/>
          <p:nvPr/>
        </p:nvPicPr>
        <p:blipFill>
          <a:blip r:embed="rId3">
            <a:alphaModFix/>
          </a:blip>
          <a:stretch>
            <a:fillRect/>
          </a:stretch>
        </p:blipFill>
        <p:spPr>
          <a:xfrm>
            <a:off x="5334001" y="0"/>
            <a:ext cx="6857999" cy="6857999"/>
          </a:xfrm>
          <a:prstGeom prst="rect">
            <a:avLst/>
          </a:prstGeom>
          <a:noFill/>
          <a:ln>
            <a:noFill/>
          </a:ln>
        </p:spPr>
      </p:pic>
      <p:sp>
        <p:nvSpPr>
          <p:cNvPr id="153" name="Google Shape;153;p21"/>
          <p:cNvSpPr/>
          <p:nvPr/>
        </p:nvSpPr>
        <p:spPr>
          <a:xfrm>
            <a:off x="8193272" y="948159"/>
            <a:ext cx="361200" cy="361200"/>
          </a:xfrm>
          <a:prstGeom prst="ellipse">
            <a:avLst/>
          </a:prstGeom>
          <a:solidFill>
            <a:srgbClr val="FDB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1"/>
          <p:cNvCxnSpPr>
            <a:stCxn id="153" idx="6"/>
          </p:cNvCxnSpPr>
          <p:nvPr/>
        </p:nvCxnSpPr>
        <p:spPr>
          <a:xfrm>
            <a:off x="8554472" y="1128759"/>
            <a:ext cx="1154700" cy="0"/>
          </a:xfrm>
          <a:prstGeom prst="straightConnector1">
            <a:avLst/>
          </a:prstGeom>
          <a:noFill/>
          <a:ln cap="flat" cmpd="sng" w="28575">
            <a:solidFill>
              <a:srgbClr val="FDB81D"/>
            </a:solidFill>
            <a:prstDash val="solid"/>
            <a:round/>
            <a:headEnd len="med" w="med" type="none"/>
            <a:tailEnd len="med" w="med" type="triangle"/>
          </a:ln>
        </p:spPr>
      </p:cxnSp>
      <p:sp>
        <p:nvSpPr>
          <p:cNvPr id="155" name="Google Shape;155;p21"/>
          <p:cNvSpPr/>
          <p:nvPr/>
        </p:nvSpPr>
        <p:spPr>
          <a:xfrm>
            <a:off x="10675882" y="3787035"/>
            <a:ext cx="361200" cy="361200"/>
          </a:xfrm>
          <a:prstGeom prst="ellipse">
            <a:avLst/>
          </a:prstGeom>
          <a:solidFill>
            <a:srgbClr val="FDB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21"/>
          <p:cNvCxnSpPr>
            <a:stCxn id="155" idx="0"/>
          </p:cNvCxnSpPr>
          <p:nvPr/>
        </p:nvCxnSpPr>
        <p:spPr>
          <a:xfrm rot="10800000">
            <a:off x="10856482" y="2992035"/>
            <a:ext cx="0" cy="795000"/>
          </a:xfrm>
          <a:prstGeom prst="straightConnector1">
            <a:avLst/>
          </a:prstGeom>
          <a:noFill/>
          <a:ln cap="flat" cmpd="sng" w="28575">
            <a:solidFill>
              <a:srgbClr val="FDB81D"/>
            </a:solidFill>
            <a:prstDash val="solid"/>
            <a:round/>
            <a:headEnd len="med" w="med" type="none"/>
            <a:tailEnd len="med" w="med" type="triangle"/>
          </a:ln>
        </p:spPr>
      </p:cxnSp>
      <p:sp>
        <p:nvSpPr>
          <p:cNvPr id="157" name="Google Shape;157;p21"/>
          <p:cNvSpPr/>
          <p:nvPr/>
        </p:nvSpPr>
        <p:spPr>
          <a:xfrm>
            <a:off x="7965286" y="2360704"/>
            <a:ext cx="361200" cy="361200"/>
          </a:xfrm>
          <a:prstGeom prst="ellipse">
            <a:avLst/>
          </a:prstGeom>
          <a:solidFill>
            <a:srgbClr val="9FC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6932707" y="1045729"/>
            <a:ext cx="361200" cy="361200"/>
          </a:xfrm>
          <a:prstGeom prst="ellipse">
            <a:avLst/>
          </a:prstGeom>
          <a:solidFill>
            <a:srgbClr val="9FC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9348089" y="1814005"/>
            <a:ext cx="361200" cy="361200"/>
          </a:xfrm>
          <a:prstGeom prst="ellipse">
            <a:avLst/>
          </a:prstGeom>
          <a:solidFill>
            <a:srgbClr val="9FC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11037188" y="1128812"/>
            <a:ext cx="361200" cy="361200"/>
          </a:xfrm>
          <a:prstGeom prst="ellipse">
            <a:avLst/>
          </a:prstGeom>
          <a:solidFill>
            <a:srgbClr val="9FC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10120237" y="2360704"/>
            <a:ext cx="361200" cy="361200"/>
          </a:xfrm>
          <a:prstGeom prst="ellipse">
            <a:avLst/>
          </a:prstGeom>
          <a:solidFill>
            <a:srgbClr val="9FC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8127647" y="3859937"/>
            <a:ext cx="361200" cy="361200"/>
          </a:xfrm>
          <a:prstGeom prst="ellipse">
            <a:avLst/>
          </a:prstGeom>
          <a:solidFill>
            <a:srgbClr val="9FC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9407739" y="4134522"/>
            <a:ext cx="361200" cy="361200"/>
          </a:xfrm>
          <a:prstGeom prst="ellipse">
            <a:avLst/>
          </a:prstGeom>
          <a:solidFill>
            <a:srgbClr val="9FC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6847554" y="3940383"/>
            <a:ext cx="361200" cy="361200"/>
          </a:xfrm>
          <a:prstGeom prst="ellipse">
            <a:avLst/>
          </a:prstGeom>
          <a:solidFill>
            <a:srgbClr val="9FC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10856535" y="5286669"/>
            <a:ext cx="361200" cy="361200"/>
          </a:xfrm>
          <a:prstGeom prst="ellipse">
            <a:avLst/>
          </a:prstGeom>
          <a:solidFill>
            <a:srgbClr val="9FC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